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Anton" charset="1" panose="00000500000000000000"/>
      <p:regular r:id="rId26"/>
    </p:embeddedFont>
    <p:embeddedFont>
      <p:font typeface="Poppins Bold" charset="1" panose="00000800000000000000"/>
      <p:regular r:id="rId27"/>
    </p:embeddedFont>
    <p:embeddedFont>
      <p:font typeface="Poppins" charset="1" panose="00000500000000000000"/>
      <p:regular r:id="rId28"/>
    </p:embeddedFont>
    <p:embeddedFont>
      <p:font typeface="Poppins Bold Italics" charset="1" panose="00000800000000000000"/>
      <p:regular r:id="rId29"/>
    </p:embeddedFont>
    <p:embeddedFont>
      <p:font typeface="Poppins Italics" charset="1" panose="000005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30.pn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31.png" Type="http://schemas.openxmlformats.org/officeDocument/2006/relationships/image"/><Relationship Id="rId9"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32.pn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3.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3.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gif"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17567"/>
              <a:ext cx="660400" cy="70469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17567"/>
              <a:ext cx="660400" cy="70469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861334" y="4598030"/>
            <a:ext cx="15304372" cy="15304372"/>
          </a:xfrm>
          <a:custGeom>
            <a:avLst/>
            <a:gdLst/>
            <a:ahLst/>
            <a:cxnLst/>
            <a:rect r="r" b="b" t="t" l="l"/>
            <a:pathLst>
              <a:path h="15304372" w="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12" id="12"/>
          <p:cNvPicPr>
            <a:picLocks noChangeAspect="true"/>
          </p:cNvPicPr>
          <p:nvPr/>
        </p:nvPicPr>
        <p:blipFill>
          <a:blip r:embed="rId4"/>
          <a:srcRect l="0" t="0" r="0" b="0"/>
          <a:stretch>
            <a:fillRect/>
          </a:stretch>
        </p:blipFill>
        <p:spPr>
          <a:xfrm flipH="true" flipV="false" rot="0">
            <a:off x="10527156" y="742462"/>
            <a:ext cx="3958208" cy="1899940"/>
          </a:xfrm>
          <a:prstGeom prst="rect">
            <a:avLst/>
          </a:prstGeom>
        </p:spPr>
      </p:pic>
      <p:pic>
        <p:nvPicPr>
          <p:cNvPr name="Picture 13" id="13"/>
          <p:cNvPicPr>
            <a:picLocks noChangeAspect="true"/>
          </p:cNvPicPr>
          <p:nvPr/>
        </p:nvPicPr>
        <p:blipFill>
          <a:blip r:embed="rId4"/>
          <a:srcRect l="0" t="0" r="0" b="0"/>
          <a:stretch>
            <a:fillRect/>
          </a:stretch>
        </p:blipFill>
        <p:spPr>
          <a:xfrm flipH="true" flipV="false" rot="0">
            <a:off x="12812316" y="7644598"/>
            <a:ext cx="3958208" cy="1899940"/>
          </a:xfrm>
          <a:prstGeom prst="rect">
            <a:avLst/>
          </a:prstGeom>
        </p:spPr>
      </p:pic>
      <p:grpSp>
        <p:nvGrpSpPr>
          <p:cNvPr name="Group 14" id="14"/>
          <p:cNvGrpSpPr/>
          <p:nvPr/>
        </p:nvGrpSpPr>
        <p:grpSpPr>
          <a:xfrm rot="0">
            <a:off x="-1911889" y="5417287"/>
            <a:ext cx="10328661" cy="1651076"/>
            <a:chOff x="0" y="0"/>
            <a:chExt cx="2262779" cy="361714"/>
          </a:xfrm>
        </p:grpSpPr>
        <p:sp>
          <p:nvSpPr>
            <p:cNvPr name="Freeform 15" id="15"/>
            <p:cNvSpPr/>
            <p:nvPr/>
          </p:nvSpPr>
          <p:spPr>
            <a:xfrm flipH="false" flipV="false" rot="0">
              <a:off x="0" y="0"/>
              <a:ext cx="2262779" cy="361714"/>
            </a:xfrm>
            <a:custGeom>
              <a:avLst/>
              <a:gdLst/>
              <a:ahLst/>
              <a:cxnLst/>
              <a:rect r="r" b="b" t="t" l="l"/>
              <a:pathLst>
                <a:path h="361714" w="2262779">
                  <a:moveTo>
                    <a:pt x="0" y="0"/>
                  </a:moveTo>
                  <a:lnTo>
                    <a:pt x="2262779" y="0"/>
                  </a:lnTo>
                  <a:lnTo>
                    <a:pt x="2262779" y="361714"/>
                  </a:lnTo>
                  <a:lnTo>
                    <a:pt x="0" y="361714"/>
                  </a:lnTo>
                  <a:close/>
                </a:path>
              </a:pathLst>
            </a:custGeom>
            <a:gradFill rotWithShape="true">
              <a:gsLst>
                <a:gs pos="0">
                  <a:srgbClr val="3428BA">
                    <a:alpha val="100000"/>
                  </a:srgbClr>
                </a:gs>
                <a:gs pos="100000">
                  <a:srgbClr val="5FA2DB">
                    <a:alpha val="100000"/>
                  </a:srgbClr>
                </a:gs>
              </a:gsLst>
              <a:lin ang="0"/>
            </a:gradFill>
          </p:spPr>
        </p:sp>
        <p:sp>
          <p:nvSpPr>
            <p:cNvPr name="TextBox 16" id="16"/>
            <p:cNvSpPr txBox="true"/>
            <p:nvPr/>
          </p:nvSpPr>
          <p:spPr>
            <a:xfrm>
              <a:off x="0" y="-57150"/>
              <a:ext cx="2262779" cy="418864"/>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693209" y="1612729"/>
            <a:ext cx="729980" cy="735328"/>
          </a:xfrm>
          <a:custGeom>
            <a:avLst/>
            <a:gdLst/>
            <a:ahLst/>
            <a:cxnLst/>
            <a:rect r="r" b="b" t="t" l="l"/>
            <a:pathLst>
              <a:path h="735328" w="729980">
                <a:moveTo>
                  <a:pt x="0" y="0"/>
                </a:moveTo>
                <a:lnTo>
                  <a:pt x="729980" y="0"/>
                </a:lnTo>
                <a:lnTo>
                  <a:pt x="729980" y="735328"/>
                </a:lnTo>
                <a:lnTo>
                  <a:pt x="0" y="7353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863059" y="4172860"/>
            <a:ext cx="7104322" cy="1244427"/>
          </a:xfrm>
          <a:prstGeom prst="rect">
            <a:avLst/>
          </a:prstGeom>
        </p:spPr>
        <p:txBody>
          <a:bodyPr anchor="t" rtlCol="false" tIns="0" lIns="0" bIns="0" rIns="0">
            <a:spAutoFit/>
          </a:bodyPr>
          <a:lstStyle/>
          <a:p>
            <a:pPr algn="l">
              <a:lnSpc>
                <a:spcPts val="10237"/>
              </a:lnSpc>
              <a:spcBef>
                <a:spcPct val="0"/>
              </a:spcBef>
            </a:pPr>
            <a:r>
              <a:rPr lang="en-US" sz="7312">
                <a:solidFill>
                  <a:srgbClr val="3428BA"/>
                </a:solidFill>
                <a:latin typeface="Anton"/>
                <a:ea typeface="Anton"/>
                <a:cs typeface="Anton"/>
                <a:sym typeface="Anton"/>
              </a:rPr>
              <a:t>PRESENTATION ON</a:t>
            </a:r>
          </a:p>
        </p:txBody>
      </p:sp>
      <p:sp>
        <p:nvSpPr>
          <p:cNvPr name="TextBox 19" id="19"/>
          <p:cNvSpPr txBox="true"/>
          <p:nvPr/>
        </p:nvSpPr>
        <p:spPr>
          <a:xfrm rot="0">
            <a:off x="863059" y="5362871"/>
            <a:ext cx="8837386" cy="1588460"/>
          </a:xfrm>
          <a:prstGeom prst="rect">
            <a:avLst/>
          </a:prstGeom>
        </p:spPr>
        <p:txBody>
          <a:bodyPr anchor="t" rtlCol="false" tIns="0" lIns="0" bIns="0" rIns="0">
            <a:spAutoFit/>
          </a:bodyPr>
          <a:lstStyle/>
          <a:p>
            <a:pPr algn="l">
              <a:lnSpc>
                <a:spcPts val="13056"/>
              </a:lnSpc>
              <a:spcBef>
                <a:spcPct val="0"/>
              </a:spcBef>
            </a:pPr>
            <a:r>
              <a:rPr lang="en-US" sz="9326">
                <a:solidFill>
                  <a:srgbClr val="FFFFFF"/>
                </a:solidFill>
                <a:latin typeface="Anton"/>
                <a:ea typeface="Anton"/>
                <a:cs typeface="Anton"/>
                <a:sym typeface="Anton"/>
              </a:rPr>
              <a:t>DATA SCIENCE</a:t>
            </a:r>
          </a:p>
        </p:txBody>
      </p:sp>
      <p:sp>
        <p:nvSpPr>
          <p:cNvPr name="TextBox 20" id="20"/>
          <p:cNvSpPr txBox="true"/>
          <p:nvPr/>
        </p:nvSpPr>
        <p:spPr>
          <a:xfrm rot="0">
            <a:off x="689541" y="7658914"/>
            <a:ext cx="8317310" cy="2073401"/>
          </a:xfrm>
          <a:prstGeom prst="rect">
            <a:avLst/>
          </a:prstGeom>
        </p:spPr>
        <p:txBody>
          <a:bodyPr anchor="t" rtlCol="false" tIns="0" lIns="0" bIns="0" rIns="0">
            <a:spAutoFit/>
          </a:bodyPr>
          <a:lstStyle/>
          <a:p>
            <a:pPr algn="l">
              <a:lnSpc>
                <a:spcPts val="5418"/>
              </a:lnSpc>
            </a:pPr>
            <a:r>
              <a:rPr lang="en-US" sz="3870" b="true">
                <a:solidFill>
                  <a:srgbClr val="280EAD"/>
                </a:solidFill>
                <a:latin typeface="Poppins Bold"/>
                <a:ea typeface="Poppins Bold"/>
                <a:cs typeface="Poppins Bold"/>
                <a:sym typeface="Poppins Bold"/>
              </a:rPr>
              <a:t>By:</a:t>
            </a:r>
          </a:p>
          <a:p>
            <a:pPr algn="l">
              <a:lnSpc>
                <a:spcPts val="5418"/>
              </a:lnSpc>
            </a:pPr>
            <a:r>
              <a:rPr lang="en-US" sz="3870" b="true">
                <a:solidFill>
                  <a:srgbClr val="280EAD"/>
                </a:solidFill>
                <a:latin typeface="Poppins Bold"/>
                <a:ea typeface="Poppins Bold"/>
                <a:cs typeface="Poppins Bold"/>
                <a:sym typeface="Poppins Bold"/>
              </a:rPr>
              <a:t>ORUGANTI MONIK PAPARAO</a:t>
            </a:r>
          </a:p>
          <a:p>
            <a:pPr algn="l">
              <a:lnSpc>
                <a:spcPts val="5418"/>
              </a:lnSpc>
              <a:spcBef>
                <a:spcPct val="0"/>
              </a:spcBef>
            </a:pPr>
            <a:r>
              <a:rPr lang="en-US" b="true" sz="3870">
                <a:solidFill>
                  <a:srgbClr val="280EAD"/>
                </a:solidFill>
                <a:latin typeface="Poppins Bold"/>
                <a:ea typeface="Poppins Bold"/>
                <a:cs typeface="Poppins Bold"/>
                <a:sym typeface="Poppins Bold"/>
              </a:rPr>
              <a:t>Y22CS139</a:t>
            </a:r>
          </a:p>
        </p:txBody>
      </p:sp>
      <p:pic>
        <p:nvPicPr>
          <p:cNvPr name="Picture 21" id="21"/>
          <p:cNvPicPr>
            <a:picLocks noChangeAspect="true"/>
          </p:cNvPicPr>
          <p:nvPr/>
        </p:nvPicPr>
        <p:blipFill>
          <a:blip r:embed="rId7">
            <a:alphaModFix amt="79000"/>
          </a:blip>
          <a:srcRect l="0" t="0" r="0" b="0"/>
          <a:stretch>
            <a:fillRect/>
          </a:stretch>
        </p:blipFill>
        <p:spPr>
          <a:xfrm flipH="false" flipV="false" rot="0">
            <a:off x="393774" y="471716"/>
            <a:ext cx="7287857" cy="2441432"/>
          </a:xfrm>
          <a:prstGeom prst="rect">
            <a:avLst/>
          </a:prstGeom>
        </p:spPr>
      </p:pic>
      <p:sp>
        <p:nvSpPr>
          <p:cNvPr name="TextBox 22" id="22"/>
          <p:cNvSpPr txBox="true"/>
          <p:nvPr/>
        </p:nvSpPr>
        <p:spPr>
          <a:xfrm rot="0">
            <a:off x="3252441" y="1000723"/>
            <a:ext cx="6083840" cy="952812"/>
          </a:xfrm>
          <a:prstGeom prst="rect">
            <a:avLst/>
          </a:prstGeom>
        </p:spPr>
        <p:txBody>
          <a:bodyPr anchor="t" rtlCol="false" tIns="0" lIns="0" bIns="0" rIns="0">
            <a:spAutoFit/>
          </a:bodyPr>
          <a:lstStyle/>
          <a:p>
            <a:pPr algn="l">
              <a:lnSpc>
                <a:spcPts val="7857"/>
              </a:lnSpc>
              <a:spcBef>
                <a:spcPct val="0"/>
              </a:spcBef>
            </a:pPr>
            <a:r>
              <a:rPr lang="en-US" sz="5612">
                <a:solidFill>
                  <a:srgbClr val="3428BA"/>
                </a:solidFill>
                <a:latin typeface="Anton"/>
                <a:ea typeface="Anton"/>
                <a:cs typeface="Anton"/>
                <a:sym typeface="Anton"/>
              </a:rPr>
              <a:t>CS-451 REVIEW</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524454" y="507218"/>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96864" y="-40049"/>
            <a:ext cx="10660949" cy="1545658"/>
            <a:chOff x="0" y="0"/>
            <a:chExt cx="2541068" cy="368412"/>
          </a:xfrm>
        </p:grpSpPr>
        <p:sp>
          <p:nvSpPr>
            <p:cNvPr name="Freeform 4" id="4"/>
            <p:cNvSpPr/>
            <p:nvPr/>
          </p:nvSpPr>
          <p:spPr>
            <a:xfrm flipH="false" flipV="false" rot="0">
              <a:off x="0" y="0"/>
              <a:ext cx="2541068" cy="368412"/>
            </a:xfrm>
            <a:custGeom>
              <a:avLst/>
              <a:gdLst/>
              <a:ahLst/>
              <a:cxnLst/>
              <a:rect r="r" b="b" t="t" l="l"/>
              <a:pathLst>
                <a:path h="368412" w="2541068">
                  <a:moveTo>
                    <a:pt x="0" y="0"/>
                  </a:moveTo>
                  <a:lnTo>
                    <a:pt x="2541068" y="0"/>
                  </a:lnTo>
                  <a:lnTo>
                    <a:pt x="2541068" y="368412"/>
                  </a:lnTo>
                  <a:lnTo>
                    <a:pt x="0" y="368412"/>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57150"/>
              <a:ext cx="2541068" cy="42556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290068" y="1962146"/>
            <a:ext cx="15707864" cy="7296154"/>
          </a:xfrm>
          <a:prstGeom prst="rect">
            <a:avLst/>
          </a:prstGeom>
        </p:spPr>
        <p:txBody>
          <a:bodyPr anchor="t" rtlCol="false" tIns="0" lIns="0" bIns="0" rIns="0">
            <a:spAutoFit/>
          </a:bodyPr>
          <a:lstStyle/>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Dataset cleaning is an essential step to ensure the quality and reliability of the data before applying machine learning models. Raw datasets often contain missing values, duplicate records, inconsistent entries, or outliers that may affect the accuracy of predictions.</a:t>
            </a:r>
          </a:p>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 In this project, the dataset was carefully checked for invalid or illogical entries such as negative values for numerical features (e.g., floors, bathrooms, bedrooms, parking) or mismatches where the sum of bedrooms and bathrooms exceeded the total number of rooms. Such inconsistencies were handled by applying validation rules and correcting or removing erroneous records.</a:t>
            </a:r>
          </a:p>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Through dataset cleaning, the data was standardized and made consistent, providing a strong foundation for accurate analysis, visualization, and model training.</a:t>
            </a:r>
          </a:p>
        </p:txBody>
      </p:sp>
      <p:sp>
        <p:nvSpPr>
          <p:cNvPr name="Freeform 7" id="7"/>
          <p:cNvSpPr/>
          <p:nvPr/>
        </p:nvSpPr>
        <p:spPr>
          <a:xfrm flipH="false" flipV="false" rot="0">
            <a:off x="1278579" y="1814960"/>
            <a:ext cx="15980721" cy="7627927"/>
          </a:xfrm>
          <a:custGeom>
            <a:avLst/>
            <a:gdLst/>
            <a:ahLst/>
            <a:cxnLst/>
            <a:rect r="r" b="b" t="t" l="l"/>
            <a:pathLst>
              <a:path h="7627927" w="15980721">
                <a:moveTo>
                  <a:pt x="0" y="0"/>
                </a:moveTo>
                <a:lnTo>
                  <a:pt x="15980721" y="0"/>
                </a:lnTo>
                <a:lnTo>
                  <a:pt x="15980721" y="7627927"/>
                </a:lnTo>
                <a:lnTo>
                  <a:pt x="0" y="7627927"/>
                </a:lnTo>
                <a:lnTo>
                  <a:pt x="0" y="0"/>
                </a:lnTo>
                <a:close/>
              </a:path>
            </a:pathLst>
          </a:custGeom>
          <a:blipFill>
            <a:blip r:embed="rId4"/>
            <a:stretch>
              <a:fillRect l="-1336" t="-20445" r="0" b="-28938"/>
            </a:stretch>
          </a:blipFill>
          <a:ln w="9525" cap="sq">
            <a:solidFill>
              <a:srgbClr val="000000"/>
            </a:solidFill>
            <a:prstDash val="solid"/>
            <a:miter/>
          </a:ln>
        </p:spPr>
      </p:sp>
      <p:sp>
        <p:nvSpPr>
          <p:cNvPr name="TextBox 8" id="8"/>
          <p:cNvSpPr txBox="true"/>
          <p:nvPr/>
        </p:nvSpPr>
        <p:spPr>
          <a:xfrm rot="0">
            <a:off x="1278579" y="393619"/>
            <a:ext cx="11930154" cy="777016"/>
          </a:xfrm>
          <a:prstGeom prst="rect">
            <a:avLst/>
          </a:prstGeom>
        </p:spPr>
        <p:txBody>
          <a:bodyPr anchor="t" rtlCol="false" tIns="0" lIns="0" bIns="0" rIns="0">
            <a:spAutoFit/>
          </a:bodyPr>
          <a:lstStyle/>
          <a:p>
            <a:pPr algn="l">
              <a:lnSpc>
                <a:spcPts val="5811"/>
              </a:lnSpc>
            </a:pPr>
            <a:r>
              <a:rPr lang="en-US" sz="5753">
                <a:solidFill>
                  <a:srgbClr val="FFFFFF"/>
                </a:solidFill>
                <a:latin typeface="Anton"/>
                <a:ea typeface="Anton"/>
                <a:cs typeface="Anton"/>
                <a:sym typeface="Anton"/>
              </a:rPr>
              <a:t>STEP-2 DATASET CLEANING....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524454" y="507218"/>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96864" y="-40049"/>
            <a:ext cx="10660949" cy="1545658"/>
            <a:chOff x="0" y="0"/>
            <a:chExt cx="2541068" cy="368412"/>
          </a:xfrm>
        </p:grpSpPr>
        <p:sp>
          <p:nvSpPr>
            <p:cNvPr name="Freeform 4" id="4"/>
            <p:cNvSpPr/>
            <p:nvPr/>
          </p:nvSpPr>
          <p:spPr>
            <a:xfrm flipH="false" flipV="false" rot="0">
              <a:off x="0" y="0"/>
              <a:ext cx="2541068" cy="368412"/>
            </a:xfrm>
            <a:custGeom>
              <a:avLst/>
              <a:gdLst/>
              <a:ahLst/>
              <a:cxnLst/>
              <a:rect r="r" b="b" t="t" l="l"/>
              <a:pathLst>
                <a:path h="368412" w="2541068">
                  <a:moveTo>
                    <a:pt x="0" y="0"/>
                  </a:moveTo>
                  <a:lnTo>
                    <a:pt x="2541068" y="0"/>
                  </a:lnTo>
                  <a:lnTo>
                    <a:pt x="2541068" y="368412"/>
                  </a:lnTo>
                  <a:lnTo>
                    <a:pt x="0" y="368412"/>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57150"/>
              <a:ext cx="2541068" cy="42556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510153" y="2128833"/>
            <a:ext cx="15707864" cy="7296154"/>
          </a:xfrm>
          <a:prstGeom prst="rect">
            <a:avLst/>
          </a:prstGeom>
        </p:spPr>
        <p:txBody>
          <a:bodyPr anchor="t" rtlCol="false" tIns="0" lIns="0" bIns="0" rIns="0">
            <a:spAutoFit/>
          </a:bodyPr>
          <a:lstStyle/>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Data visualization is a crucial step in understanding the relationship between different features in the dataset and the target variable.</a:t>
            </a:r>
          </a:p>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 In this project, scatter plots were used to analyze how factors such as total rooms, area, bathrooms, bedrooms, floors, and parking relate to house prices. </a:t>
            </a:r>
          </a:p>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These plots help in identifying patterns, trends, and potential outliers in the data.</a:t>
            </a:r>
          </a:p>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Additionally, a correlation heatmap was generated to measure the strength of relationships between numerical features. </a:t>
            </a:r>
          </a:p>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The heatmap provides a clear overview of which features are most strongly correlated with the target variable (price) and with each other. </a:t>
            </a:r>
          </a:p>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This step is essential for selecting meaningful features for model training and gaining insights into the dataset.</a:t>
            </a:r>
          </a:p>
        </p:txBody>
      </p:sp>
      <p:sp>
        <p:nvSpPr>
          <p:cNvPr name="TextBox 7" id="7"/>
          <p:cNvSpPr txBox="true"/>
          <p:nvPr/>
        </p:nvSpPr>
        <p:spPr>
          <a:xfrm rot="0">
            <a:off x="826141" y="391897"/>
            <a:ext cx="11930154" cy="777016"/>
          </a:xfrm>
          <a:prstGeom prst="rect">
            <a:avLst/>
          </a:prstGeom>
        </p:spPr>
        <p:txBody>
          <a:bodyPr anchor="t" rtlCol="false" tIns="0" lIns="0" bIns="0" rIns="0">
            <a:spAutoFit/>
          </a:bodyPr>
          <a:lstStyle/>
          <a:p>
            <a:pPr algn="l">
              <a:lnSpc>
                <a:spcPts val="5811"/>
              </a:lnSpc>
            </a:pPr>
            <a:r>
              <a:rPr lang="en-US" sz="5753">
                <a:solidFill>
                  <a:srgbClr val="FFFFFF"/>
                </a:solidFill>
                <a:latin typeface="Anton"/>
                <a:ea typeface="Anton"/>
                <a:cs typeface="Anton"/>
                <a:sym typeface="Anton"/>
              </a:rPr>
              <a:t>STEP-3 DATA VISUALIZATION....</a:t>
            </a:r>
          </a:p>
        </p:txBody>
      </p:sp>
      <p:sp>
        <p:nvSpPr>
          <p:cNvPr name="Freeform 8" id="8"/>
          <p:cNvSpPr/>
          <p:nvPr/>
        </p:nvSpPr>
        <p:spPr>
          <a:xfrm flipH="false" flipV="false" rot="0">
            <a:off x="1278579" y="2072484"/>
            <a:ext cx="15980721" cy="7627927"/>
          </a:xfrm>
          <a:custGeom>
            <a:avLst/>
            <a:gdLst/>
            <a:ahLst/>
            <a:cxnLst/>
            <a:rect r="r" b="b" t="t" l="l"/>
            <a:pathLst>
              <a:path h="7627927" w="15980721">
                <a:moveTo>
                  <a:pt x="0" y="0"/>
                </a:moveTo>
                <a:lnTo>
                  <a:pt x="15980721" y="0"/>
                </a:lnTo>
                <a:lnTo>
                  <a:pt x="15980721" y="7627927"/>
                </a:lnTo>
                <a:lnTo>
                  <a:pt x="0" y="7627927"/>
                </a:lnTo>
                <a:lnTo>
                  <a:pt x="0" y="0"/>
                </a:lnTo>
                <a:close/>
              </a:path>
            </a:pathLst>
          </a:custGeom>
          <a:blipFill>
            <a:blip r:embed="rId4"/>
            <a:stretch>
              <a:fillRect l="-1336" t="-20445" r="0" b="-28938"/>
            </a:stretch>
          </a:blipFill>
          <a:ln w="9525" cap="sq">
            <a:solidFill>
              <a:srgbClr val="000000"/>
            </a:solidFill>
            <a:prstDash val="solid"/>
            <a:miter/>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524454" y="507218"/>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96864" y="-40049"/>
            <a:ext cx="10660949" cy="1545658"/>
            <a:chOff x="0" y="0"/>
            <a:chExt cx="2541068" cy="368412"/>
          </a:xfrm>
        </p:grpSpPr>
        <p:sp>
          <p:nvSpPr>
            <p:cNvPr name="Freeform 4" id="4"/>
            <p:cNvSpPr/>
            <p:nvPr/>
          </p:nvSpPr>
          <p:spPr>
            <a:xfrm flipH="false" flipV="false" rot="0">
              <a:off x="0" y="0"/>
              <a:ext cx="2541068" cy="368412"/>
            </a:xfrm>
            <a:custGeom>
              <a:avLst/>
              <a:gdLst/>
              <a:ahLst/>
              <a:cxnLst/>
              <a:rect r="r" b="b" t="t" l="l"/>
              <a:pathLst>
                <a:path h="368412" w="2541068">
                  <a:moveTo>
                    <a:pt x="0" y="0"/>
                  </a:moveTo>
                  <a:lnTo>
                    <a:pt x="2541068" y="0"/>
                  </a:lnTo>
                  <a:lnTo>
                    <a:pt x="2541068" y="368412"/>
                  </a:lnTo>
                  <a:lnTo>
                    <a:pt x="0" y="368412"/>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57150"/>
              <a:ext cx="2541068" cy="42556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551436" y="2271708"/>
            <a:ext cx="15707864" cy="5962654"/>
          </a:xfrm>
          <a:prstGeom prst="rect">
            <a:avLst/>
          </a:prstGeom>
        </p:spPr>
        <p:txBody>
          <a:bodyPr anchor="t" rtlCol="false" tIns="0" lIns="0" bIns="0" rIns="0">
            <a:spAutoFit/>
          </a:bodyPr>
          <a:lstStyle/>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After preparing and visualizing the dataset, the next step is splitting the data into training and testing sets. </a:t>
            </a:r>
          </a:p>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The training set is used to teach the machine learning model how to identify patterns and relationships, while the testing set is used to evaluate the model’s performance on unseen data.</a:t>
            </a:r>
          </a:p>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In this project, the dataset was divided into 80% training data and 20% testing data using the train_test_split function from Scikit-learn. </a:t>
            </a:r>
          </a:p>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This ensures that the model is trained effectively while still being tested on a separate portion of data to measure its accuracy and generalization ability.</a:t>
            </a:r>
          </a:p>
        </p:txBody>
      </p:sp>
      <p:sp>
        <p:nvSpPr>
          <p:cNvPr name="TextBox 7" id="7"/>
          <p:cNvSpPr txBox="true"/>
          <p:nvPr/>
        </p:nvSpPr>
        <p:spPr>
          <a:xfrm rot="0">
            <a:off x="1278579" y="393619"/>
            <a:ext cx="11930154" cy="777016"/>
          </a:xfrm>
          <a:prstGeom prst="rect">
            <a:avLst/>
          </a:prstGeom>
        </p:spPr>
        <p:txBody>
          <a:bodyPr anchor="t" rtlCol="false" tIns="0" lIns="0" bIns="0" rIns="0">
            <a:spAutoFit/>
          </a:bodyPr>
          <a:lstStyle/>
          <a:p>
            <a:pPr algn="l">
              <a:lnSpc>
                <a:spcPts val="5811"/>
              </a:lnSpc>
            </a:pPr>
            <a:r>
              <a:rPr lang="en-US" sz="5753">
                <a:solidFill>
                  <a:srgbClr val="FFFFFF"/>
                </a:solidFill>
                <a:latin typeface="Anton"/>
                <a:ea typeface="Anton"/>
                <a:cs typeface="Anton"/>
                <a:sym typeface="Anton"/>
              </a:rPr>
              <a:t>STEP-4 DATA SPLITTING....</a:t>
            </a:r>
          </a:p>
        </p:txBody>
      </p:sp>
      <p:sp>
        <p:nvSpPr>
          <p:cNvPr name="Freeform 8" id="8"/>
          <p:cNvSpPr/>
          <p:nvPr/>
        </p:nvSpPr>
        <p:spPr>
          <a:xfrm flipH="false" flipV="false" rot="0">
            <a:off x="1278579" y="1814960"/>
            <a:ext cx="15980721" cy="7627927"/>
          </a:xfrm>
          <a:custGeom>
            <a:avLst/>
            <a:gdLst/>
            <a:ahLst/>
            <a:cxnLst/>
            <a:rect r="r" b="b" t="t" l="l"/>
            <a:pathLst>
              <a:path h="7627927" w="15980721">
                <a:moveTo>
                  <a:pt x="0" y="0"/>
                </a:moveTo>
                <a:lnTo>
                  <a:pt x="15980721" y="0"/>
                </a:lnTo>
                <a:lnTo>
                  <a:pt x="15980721" y="7627927"/>
                </a:lnTo>
                <a:lnTo>
                  <a:pt x="0" y="7627927"/>
                </a:lnTo>
                <a:lnTo>
                  <a:pt x="0" y="0"/>
                </a:lnTo>
                <a:close/>
              </a:path>
            </a:pathLst>
          </a:custGeom>
          <a:blipFill>
            <a:blip r:embed="rId4"/>
            <a:stretch>
              <a:fillRect l="-1336" t="-20445" r="0" b="-28938"/>
            </a:stretch>
          </a:blipFill>
          <a:ln w="9525" cap="sq">
            <a:solidFill>
              <a:srgbClr val="000000"/>
            </a:solidFill>
            <a:prstDash val="solid"/>
            <a:miter/>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524454" y="507218"/>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96864" y="-40049"/>
            <a:ext cx="13518449" cy="1545658"/>
            <a:chOff x="0" y="0"/>
            <a:chExt cx="3222161" cy="368412"/>
          </a:xfrm>
        </p:grpSpPr>
        <p:sp>
          <p:nvSpPr>
            <p:cNvPr name="Freeform 4" id="4"/>
            <p:cNvSpPr/>
            <p:nvPr/>
          </p:nvSpPr>
          <p:spPr>
            <a:xfrm flipH="false" flipV="false" rot="0">
              <a:off x="0" y="0"/>
              <a:ext cx="3222161" cy="368412"/>
            </a:xfrm>
            <a:custGeom>
              <a:avLst/>
              <a:gdLst/>
              <a:ahLst/>
              <a:cxnLst/>
              <a:rect r="r" b="b" t="t" l="l"/>
              <a:pathLst>
                <a:path h="368412" w="3222161">
                  <a:moveTo>
                    <a:pt x="0" y="0"/>
                  </a:moveTo>
                  <a:lnTo>
                    <a:pt x="3222161" y="0"/>
                  </a:lnTo>
                  <a:lnTo>
                    <a:pt x="3222161" y="368412"/>
                  </a:lnTo>
                  <a:lnTo>
                    <a:pt x="0" y="368412"/>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57150"/>
              <a:ext cx="3222161" cy="42556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551436" y="1657346"/>
            <a:ext cx="15707864" cy="8629654"/>
          </a:xfrm>
          <a:prstGeom prst="rect">
            <a:avLst/>
          </a:prstGeom>
        </p:spPr>
        <p:txBody>
          <a:bodyPr anchor="t" rtlCol="false" tIns="0" lIns="0" bIns="0" rIns="0">
            <a:spAutoFit/>
          </a:bodyPr>
          <a:lstStyle/>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Once the dataset was split into training and testing sets, the machine learning model was built using Linear Regression, which is one of the most widely used regression techniques. </a:t>
            </a:r>
          </a:p>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Linear Regression is suitable for this project as it establishes a linear relationship between the independent variables (features such as area, bedrooms, bathrooms, floors, parking, etc.) and the dependent variable (house price).</a:t>
            </a:r>
          </a:p>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The model was trained using the training dataset, where it learned the relationship between the input features and the target output. </a:t>
            </a:r>
          </a:p>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After training, the model was tested using the testing dataset to evaluate its performance. </a:t>
            </a:r>
          </a:p>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This testing step ensures that the model is not only accurate on the training data but also generalizes well to new, unseen data.</a:t>
            </a:r>
          </a:p>
          <a:p>
            <a:pPr algn="l">
              <a:lnSpc>
                <a:spcPts val="5264"/>
              </a:lnSpc>
            </a:pPr>
          </a:p>
        </p:txBody>
      </p:sp>
      <p:sp>
        <p:nvSpPr>
          <p:cNvPr name="TextBox 7" id="7"/>
          <p:cNvSpPr txBox="true"/>
          <p:nvPr/>
        </p:nvSpPr>
        <p:spPr>
          <a:xfrm rot="0">
            <a:off x="826141" y="391897"/>
            <a:ext cx="11930154" cy="777016"/>
          </a:xfrm>
          <a:prstGeom prst="rect">
            <a:avLst/>
          </a:prstGeom>
        </p:spPr>
        <p:txBody>
          <a:bodyPr anchor="t" rtlCol="false" tIns="0" lIns="0" bIns="0" rIns="0">
            <a:spAutoFit/>
          </a:bodyPr>
          <a:lstStyle/>
          <a:p>
            <a:pPr algn="l">
              <a:lnSpc>
                <a:spcPts val="5811"/>
              </a:lnSpc>
            </a:pPr>
            <a:r>
              <a:rPr lang="en-US" sz="5753">
                <a:solidFill>
                  <a:srgbClr val="FFFFFF"/>
                </a:solidFill>
                <a:latin typeface="Anton"/>
                <a:ea typeface="Anton"/>
                <a:cs typeface="Anton"/>
                <a:sym typeface="Anton"/>
              </a:rPr>
              <a:t>STEP-5 MODEL TRAINING AND TESTING....</a:t>
            </a:r>
          </a:p>
        </p:txBody>
      </p:sp>
      <p:sp>
        <p:nvSpPr>
          <p:cNvPr name="Freeform 8" id="8"/>
          <p:cNvSpPr/>
          <p:nvPr/>
        </p:nvSpPr>
        <p:spPr>
          <a:xfrm flipH="false" flipV="false" rot="0">
            <a:off x="1278579" y="1719710"/>
            <a:ext cx="15980721" cy="8247052"/>
          </a:xfrm>
          <a:custGeom>
            <a:avLst/>
            <a:gdLst/>
            <a:ahLst/>
            <a:cxnLst/>
            <a:rect r="r" b="b" t="t" l="l"/>
            <a:pathLst>
              <a:path h="8247052" w="15980721">
                <a:moveTo>
                  <a:pt x="0" y="0"/>
                </a:moveTo>
                <a:lnTo>
                  <a:pt x="15980721" y="0"/>
                </a:lnTo>
                <a:lnTo>
                  <a:pt x="15980721" y="8247052"/>
                </a:lnTo>
                <a:lnTo>
                  <a:pt x="0" y="8247052"/>
                </a:lnTo>
                <a:lnTo>
                  <a:pt x="0" y="0"/>
                </a:lnTo>
                <a:close/>
              </a:path>
            </a:pathLst>
          </a:custGeom>
          <a:blipFill>
            <a:blip r:embed="rId4"/>
            <a:stretch>
              <a:fillRect l="-1336" t="-17755" r="0" b="-20413"/>
            </a:stretch>
          </a:blipFill>
          <a:ln w="9525" cap="sq">
            <a:solidFill>
              <a:srgbClr val="000000"/>
            </a:solidFill>
            <a:prstDash val="solid"/>
            <a:miter/>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524454" y="507218"/>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96864" y="-40049"/>
            <a:ext cx="13518449" cy="1545658"/>
            <a:chOff x="0" y="0"/>
            <a:chExt cx="3222161" cy="368412"/>
          </a:xfrm>
        </p:grpSpPr>
        <p:sp>
          <p:nvSpPr>
            <p:cNvPr name="Freeform 4" id="4"/>
            <p:cNvSpPr/>
            <p:nvPr/>
          </p:nvSpPr>
          <p:spPr>
            <a:xfrm flipH="false" flipV="false" rot="0">
              <a:off x="0" y="0"/>
              <a:ext cx="3222161" cy="368412"/>
            </a:xfrm>
            <a:custGeom>
              <a:avLst/>
              <a:gdLst/>
              <a:ahLst/>
              <a:cxnLst/>
              <a:rect r="r" b="b" t="t" l="l"/>
              <a:pathLst>
                <a:path h="368412" w="3222161">
                  <a:moveTo>
                    <a:pt x="0" y="0"/>
                  </a:moveTo>
                  <a:lnTo>
                    <a:pt x="3222161" y="0"/>
                  </a:lnTo>
                  <a:lnTo>
                    <a:pt x="3222161" y="368412"/>
                  </a:lnTo>
                  <a:lnTo>
                    <a:pt x="0" y="368412"/>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57150"/>
              <a:ext cx="3222161" cy="42556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290068" y="1847846"/>
            <a:ext cx="15707864" cy="7962904"/>
          </a:xfrm>
          <a:prstGeom prst="rect">
            <a:avLst/>
          </a:prstGeom>
        </p:spPr>
        <p:txBody>
          <a:bodyPr anchor="t" rtlCol="false" tIns="0" lIns="0" bIns="0" rIns="0">
            <a:spAutoFit/>
          </a:bodyPr>
          <a:lstStyle/>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The prediction module is the final stage of the project where the trained Linear Regression model is used to predict house prices based on user-provided inputs. </a:t>
            </a:r>
          </a:p>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A simple interface was designed where users can enter details such as area, number of floors, bedrooms, bathrooms, total rooms, and parking availability.</a:t>
            </a:r>
          </a:p>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The system validates the inputs to ensure correctness, such as preventing negative values and checking that the sum of bedrooms and bathrooms does not exceed the total number of rooms. </a:t>
            </a:r>
          </a:p>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Once valid inputs are provided, the data is converted into a DataFrame and passed to the trained model, which generates a price prediction.</a:t>
            </a:r>
          </a:p>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This module allows real-time interaction with the machine learning model, giving users a practical way to estimate house prices based on specific features.</a:t>
            </a:r>
          </a:p>
          <a:p>
            <a:pPr algn="l">
              <a:lnSpc>
                <a:spcPts val="5264"/>
              </a:lnSpc>
            </a:pPr>
          </a:p>
        </p:txBody>
      </p:sp>
      <p:sp>
        <p:nvSpPr>
          <p:cNvPr name="TextBox 7" id="7"/>
          <p:cNvSpPr txBox="true"/>
          <p:nvPr/>
        </p:nvSpPr>
        <p:spPr>
          <a:xfrm rot="0">
            <a:off x="826141" y="391897"/>
            <a:ext cx="11930154" cy="777016"/>
          </a:xfrm>
          <a:prstGeom prst="rect">
            <a:avLst/>
          </a:prstGeom>
        </p:spPr>
        <p:txBody>
          <a:bodyPr anchor="t" rtlCol="false" tIns="0" lIns="0" bIns="0" rIns="0">
            <a:spAutoFit/>
          </a:bodyPr>
          <a:lstStyle/>
          <a:p>
            <a:pPr algn="l">
              <a:lnSpc>
                <a:spcPts val="5811"/>
              </a:lnSpc>
            </a:pPr>
            <a:r>
              <a:rPr lang="en-US" sz="5753">
                <a:solidFill>
                  <a:srgbClr val="FFFFFF"/>
                </a:solidFill>
                <a:latin typeface="Anton"/>
                <a:ea typeface="Anton"/>
                <a:cs typeface="Anton"/>
                <a:sym typeface="Anton"/>
              </a:rPr>
              <a:t>STEP-6 PREDICTION MODULE....</a:t>
            </a:r>
          </a:p>
        </p:txBody>
      </p:sp>
      <p:sp>
        <p:nvSpPr>
          <p:cNvPr name="Freeform 8" id="8"/>
          <p:cNvSpPr/>
          <p:nvPr/>
        </p:nvSpPr>
        <p:spPr>
          <a:xfrm flipH="false" flipV="false" rot="0">
            <a:off x="1290068" y="1814960"/>
            <a:ext cx="16147409" cy="7627927"/>
          </a:xfrm>
          <a:custGeom>
            <a:avLst/>
            <a:gdLst/>
            <a:ahLst/>
            <a:cxnLst/>
            <a:rect r="r" b="b" t="t" l="l"/>
            <a:pathLst>
              <a:path h="7627927" w="16147409">
                <a:moveTo>
                  <a:pt x="0" y="0"/>
                </a:moveTo>
                <a:lnTo>
                  <a:pt x="16147409" y="0"/>
                </a:lnTo>
                <a:lnTo>
                  <a:pt x="16147409" y="7627927"/>
                </a:lnTo>
                <a:lnTo>
                  <a:pt x="0" y="7627927"/>
                </a:lnTo>
                <a:lnTo>
                  <a:pt x="0" y="0"/>
                </a:lnTo>
                <a:close/>
              </a:path>
            </a:pathLst>
          </a:custGeom>
          <a:blipFill>
            <a:blip r:embed="rId4"/>
            <a:stretch>
              <a:fillRect l="-1336" t="-21179" r="0" b="-29761"/>
            </a:stretch>
          </a:blipFill>
          <a:ln w="9525" cap="sq">
            <a:solidFill>
              <a:srgbClr val="000000"/>
            </a:solidFill>
            <a:prstDash val="solid"/>
            <a:miter/>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6776504" y="2191106"/>
            <a:ext cx="4545575"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grpSp>
        <p:nvGrpSpPr>
          <p:cNvPr name="Group 4" id="4"/>
          <p:cNvGrpSpPr/>
          <p:nvPr/>
        </p:nvGrpSpPr>
        <p:grpSpPr>
          <a:xfrm rot="0">
            <a:off x="14268488" y="-276452"/>
            <a:ext cx="5077990" cy="507799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6670807" y="1195279"/>
            <a:ext cx="6636076" cy="842902"/>
          </a:xfrm>
          <a:prstGeom prst="rect">
            <a:avLst/>
          </a:prstGeom>
        </p:spPr>
        <p:txBody>
          <a:bodyPr anchor="t" rtlCol="false" tIns="0" lIns="0" bIns="0" rIns="0">
            <a:spAutoFit/>
          </a:bodyPr>
          <a:lstStyle/>
          <a:p>
            <a:pPr algn="l">
              <a:lnSpc>
                <a:spcPts val="6565"/>
              </a:lnSpc>
              <a:spcBef>
                <a:spcPct val="0"/>
              </a:spcBef>
            </a:pPr>
            <a:r>
              <a:rPr lang="en-US" b="true" sz="4689">
                <a:solidFill>
                  <a:srgbClr val="000000"/>
                </a:solidFill>
                <a:latin typeface="Poppins Bold"/>
                <a:ea typeface="Poppins Bold"/>
                <a:cs typeface="Poppins Bold"/>
                <a:sym typeface="Poppins Bold"/>
              </a:rPr>
              <a:t>MODULES USED</a:t>
            </a:r>
          </a:p>
        </p:txBody>
      </p:sp>
      <p:sp>
        <p:nvSpPr>
          <p:cNvPr name="TextBox 8" id="8"/>
          <p:cNvSpPr txBox="true"/>
          <p:nvPr/>
        </p:nvSpPr>
        <p:spPr>
          <a:xfrm rot="0">
            <a:off x="3850189" y="2767492"/>
            <a:ext cx="11421059" cy="5007444"/>
          </a:xfrm>
          <a:prstGeom prst="rect">
            <a:avLst/>
          </a:prstGeom>
        </p:spPr>
        <p:txBody>
          <a:bodyPr anchor="t" rtlCol="false" tIns="0" lIns="0" bIns="0" rIns="0">
            <a:spAutoFit/>
          </a:bodyPr>
          <a:lstStyle/>
          <a:p>
            <a:pPr algn="l" marL="689980" indent="-344990" lvl="1">
              <a:lnSpc>
                <a:spcPts val="7062"/>
              </a:lnSpc>
              <a:buAutoNum type="arabicPeriod" startAt="1"/>
            </a:pPr>
            <a:r>
              <a:rPr lang="en-US" b="true" sz="3195" i="true">
                <a:solidFill>
                  <a:srgbClr val="000000"/>
                </a:solidFill>
                <a:latin typeface="Poppins Bold Italics"/>
                <a:ea typeface="Poppins Bold Italics"/>
                <a:cs typeface="Poppins Bold Italics"/>
                <a:sym typeface="Poppins Bold Italics"/>
              </a:rPr>
              <a:t>For User Interface</a:t>
            </a:r>
            <a:r>
              <a:rPr lang="en-US" sz="3195" i="true">
                <a:solidFill>
                  <a:srgbClr val="000000"/>
                </a:solidFill>
                <a:latin typeface="Poppins Italics"/>
                <a:ea typeface="Poppins Italics"/>
                <a:cs typeface="Poppins Italics"/>
                <a:sym typeface="Poppins Italics"/>
              </a:rPr>
              <a:t>: streamlit</a:t>
            </a:r>
          </a:p>
          <a:p>
            <a:pPr algn="l" marL="689980" indent="-344990" lvl="1">
              <a:lnSpc>
                <a:spcPts val="7062"/>
              </a:lnSpc>
              <a:buAutoNum type="arabicPeriod" startAt="1"/>
            </a:pPr>
            <a:r>
              <a:rPr lang="en-US" b="true" sz="3195">
                <a:solidFill>
                  <a:srgbClr val="000000"/>
                </a:solidFill>
                <a:latin typeface="Poppins Bold"/>
                <a:ea typeface="Poppins Bold"/>
                <a:cs typeface="Poppins Bold"/>
                <a:sym typeface="Poppins Bold"/>
              </a:rPr>
              <a:t>For</a:t>
            </a:r>
            <a:r>
              <a:rPr lang="en-US" b="true" sz="3195" i="true">
                <a:solidFill>
                  <a:srgbClr val="000000"/>
                </a:solidFill>
                <a:latin typeface="Poppins Bold Italics"/>
                <a:ea typeface="Poppins Bold Italics"/>
                <a:cs typeface="Poppins Bold Italics"/>
                <a:sym typeface="Poppins Bold Italics"/>
              </a:rPr>
              <a:t> Data Loading, Data Cleaning</a:t>
            </a:r>
            <a:r>
              <a:rPr lang="en-US" sz="3195" i="true">
                <a:solidFill>
                  <a:srgbClr val="000000"/>
                </a:solidFill>
                <a:latin typeface="Poppins Italics"/>
                <a:ea typeface="Poppins Italics"/>
                <a:cs typeface="Poppins Italics"/>
                <a:sym typeface="Poppins Italics"/>
              </a:rPr>
              <a:t>: </a:t>
            </a:r>
            <a:r>
              <a:rPr lang="en-US" sz="3195" i="true">
                <a:solidFill>
                  <a:srgbClr val="000000"/>
                </a:solidFill>
                <a:latin typeface="Poppins Italics"/>
                <a:ea typeface="Poppins Italics"/>
                <a:cs typeface="Poppins Italics"/>
                <a:sym typeface="Poppins Italics"/>
              </a:rPr>
              <a:t>pandas, numpy</a:t>
            </a:r>
          </a:p>
          <a:p>
            <a:pPr algn="l" marL="689980" indent="-344990" lvl="1">
              <a:lnSpc>
                <a:spcPts val="7062"/>
              </a:lnSpc>
              <a:buAutoNum type="arabicPeriod" startAt="1"/>
            </a:pPr>
            <a:r>
              <a:rPr lang="en-US" b="true" sz="3195">
                <a:solidFill>
                  <a:srgbClr val="000000"/>
                </a:solidFill>
                <a:latin typeface="Poppins Bold"/>
                <a:ea typeface="Poppins Bold"/>
                <a:cs typeface="Poppins Bold"/>
                <a:sym typeface="Poppins Bold"/>
              </a:rPr>
              <a:t>For</a:t>
            </a:r>
            <a:r>
              <a:rPr lang="en-US" b="true" sz="3195" i="true">
                <a:solidFill>
                  <a:srgbClr val="000000"/>
                </a:solidFill>
                <a:latin typeface="Poppins Bold Italics"/>
                <a:ea typeface="Poppins Bold Italics"/>
                <a:cs typeface="Poppins Bold Italics"/>
                <a:sym typeface="Poppins Bold Italics"/>
              </a:rPr>
              <a:t> Data Visualization</a:t>
            </a:r>
            <a:r>
              <a:rPr lang="en-US" sz="3195" i="true">
                <a:solidFill>
                  <a:srgbClr val="000000"/>
                </a:solidFill>
                <a:latin typeface="Poppins Italics"/>
                <a:ea typeface="Poppins Italics"/>
                <a:cs typeface="Poppins Italics"/>
                <a:sym typeface="Poppins Italics"/>
              </a:rPr>
              <a:t>: </a:t>
            </a:r>
            <a:r>
              <a:rPr lang="en-US" sz="3195" i="true">
                <a:solidFill>
                  <a:srgbClr val="000000"/>
                </a:solidFill>
                <a:latin typeface="Poppins Italics"/>
                <a:ea typeface="Poppins Italics"/>
                <a:cs typeface="Poppins Italics"/>
                <a:sym typeface="Poppins Italics"/>
              </a:rPr>
              <a:t>matplotlib</a:t>
            </a:r>
          </a:p>
          <a:p>
            <a:pPr algn="l" marL="689980" indent="-344990" lvl="1">
              <a:lnSpc>
                <a:spcPts val="7062"/>
              </a:lnSpc>
              <a:buAutoNum type="arabicPeriod" startAt="1"/>
            </a:pPr>
            <a:r>
              <a:rPr lang="en-US" b="true" sz="3195">
                <a:solidFill>
                  <a:srgbClr val="000000"/>
                </a:solidFill>
                <a:latin typeface="Poppins Bold"/>
                <a:ea typeface="Poppins Bold"/>
                <a:cs typeface="Poppins Bold"/>
                <a:sym typeface="Poppins Bold"/>
              </a:rPr>
              <a:t>For</a:t>
            </a:r>
            <a:r>
              <a:rPr lang="en-US" b="true" sz="3195" i="true">
                <a:solidFill>
                  <a:srgbClr val="000000"/>
                </a:solidFill>
                <a:latin typeface="Poppins Bold Italics"/>
                <a:ea typeface="Poppins Bold Italics"/>
                <a:cs typeface="Poppins Bold Italics"/>
                <a:sym typeface="Poppins Bold Italics"/>
              </a:rPr>
              <a:t> Heat Map</a:t>
            </a:r>
            <a:r>
              <a:rPr lang="en-US" sz="3195" i="true">
                <a:solidFill>
                  <a:srgbClr val="000000"/>
                </a:solidFill>
                <a:latin typeface="Poppins Italics"/>
                <a:ea typeface="Poppins Italics"/>
                <a:cs typeface="Poppins Italics"/>
                <a:sym typeface="Poppins Italics"/>
              </a:rPr>
              <a:t>: </a:t>
            </a:r>
            <a:r>
              <a:rPr lang="en-US" sz="3195" i="true">
                <a:solidFill>
                  <a:srgbClr val="000000"/>
                </a:solidFill>
                <a:latin typeface="Poppins Italics"/>
                <a:ea typeface="Poppins Italics"/>
                <a:cs typeface="Poppins Italics"/>
                <a:sym typeface="Poppins Italics"/>
              </a:rPr>
              <a:t>seaborn</a:t>
            </a:r>
          </a:p>
          <a:p>
            <a:pPr algn="l" marL="689980" indent="-344990" lvl="1">
              <a:lnSpc>
                <a:spcPts val="7062"/>
              </a:lnSpc>
              <a:buAutoNum type="arabicPeriod" startAt="1"/>
            </a:pPr>
            <a:r>
              <a:rPr lang="en-US" b="true" sz="3195">
                <a:solidFill>
                  <a:srgbClr val="000000"/>
                </a:solidFill>
                <a:latin typeface="Poppins Bold"/>
                <a:ea typeface="Poppins Bold"/>
                <a:cs typeface="Poppins Bold"/>
                <a:sym typeface="Poppins Bold"/>
              </a:rPr>
              <a:t>For Linear Regression (ML Model)</a:t>
            </a:r>
            <a:r>
              <a:rPr lang="en-US" sz="3195" i="true">
                <a:solidFill>
                  <a:srgbClr val="000000"/>
                </a:solidFill>
                <a:latin typeface="Poppins Italics"/>
                <a:ea typeface="Poppins Italics"/>
                <a:cs typeface="Poppins Italics"/>
                <a:sym typeface="Poppins Italics"/>
              </a:rPr>
              <a:t> : </a:t>
            </a:r>
            <a:r>
              <a:rPr lang="en-US" sz="3195" i="true">
                <a:solidFill>
                  <a:srgbClr val="000000"/>
                </a:solidFill>
                <a:latin typeface="Poppins Italics"/>
                <a:ea typeface="Poppins Italics"/>
                <a:cs typeface="Poppins Italics"/>
                <a:sym typeface="Poppins Italics"/>
              </a:rPr>
              <a:t>scikit-learn</a:t>
            </a:r>
          </a:p>
          <a:p>
            <a:pPr algn="l">
              <a:lnSpc>
                <a:spcPts val="4189"/>
              </a:lnSpc>
            </a:pPr>
            <a:r>
              <a:rPr lang="en-US" b="true" sz="1895" i="true">
                <a:solidFill>
                  <a:srgbClr val="000000"/>
                </a:solidFill>
                <a:latin typeface="Poppins Bold Italics"/>
                <a:ea typeface="Poppins Bold Italics"/>
                <a:cs typeface="Poppins Bold Italics"/>
                <a:sym typeface="Poppins Bold Italics"/>
              </a:rPr>
              <a:t>**For Deployment of the Project used the Free Deployment Service Provied by Streamlit.**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18436314" cy="1908769"/>
            <a:chOff x="0" y="0"/>
            <a:chExt cx="4394348" cy="454961"/>
          </a:xfrm>
        </p:grpSpPr>
        <p:sp>
          <p:nvSpPr>
            <p:cNvPr name="Freeform 3" id="3"/>
            <p:cNvSpPr/>
            <p:nvPr/>
          </p:nvSpPr>
          <p:spPr>
            <a:xfrm flipH="false" flipV="false" rot="0">
              <a:off x="0" y="0"/>
              <a:ext cx="4394348" cy="454961"/>
            </a:xfrm>
            <a:custGeom>
              <a:avLst/>
              <a:gdLst/>
              <a:ahLst/>
              <a:cxnLst/>
              <a:rect r="r" b="b" t="t" l="l"/>
              <a:pathLst>
                <a:path h="454961" w="4394348">
                  <a:moveTo>
                    <a:pt x="0" y="0"/>
                  </a:moveTo>
                  <a:lnTo>
                    <a:pt x="4394348" y="0"/>
                  </a:lnTo>
                  <a:lnTo>
                    <a:pt x="4394348" y="454961"/>
                  </a:lnTo>
                  <a:lnTo>
                    <a:pt x="0" y="454961"/>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66675"/>
              <a:ext cx="4394348" cy="52163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0861608"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true" flipV="false" rot="80106">
            <a:off x="-288771" y="8700044"/>
            <a:ext cx="3240285" cy="1555337"/>
          </a:xfrm>
          <a:prstGeom prst="rect">
            <a:avLst/>
          </a:prstGeom>
        </p:spPr>
      </p:pic>
      <p:pic>
        <p:nvPicPr>
          <p:cNvPr name="Picture 7" id="7"/>
          <p:cNvPicPr>
            <a:picLocks noChangeAspect="true"/>
          </p:cNvPicPr>
          <p:nvPr/>
        </p:nvPicPr>
        <p:blipFill>
          <a:blip r:embed="rId4"/>
          <a:srcRect l="0" t="0" r="0" b="0"/>
          <a:stretch>
            <a:fillRect/>
          </a:stretch>
        </p:blipFill>
        <p:spPr>
          <a:xfrm flipH="true" flipV="false" rot="130144">
            <a:off x="15167756" y="292669"/>
            <a:ext cx="3240285" cy="1555337"/>
          </a:xfrm>
          <a:prstGeom prst="rect">
            <a:avLst/>
          </a:prstGeom>
        </p:spPr>
      </p:pic>
      <p:sp>
        <p:nvSpPr>
          <p:cNvPr name="Freeform 8" id="8"/>
          <p:cNvSpPr/>
          <p:nvPr/>
        </p:nvSpPr>
        <p:spPr>
          <a:xfrm flipH="false" flipV="false" rot="0">
            <a:off x="0" y="1908769"/>
            <a:ext cx="6817455" cy="6753737"/>
          </a:xfrm>
          <a:custGeom>
            <a:avLst/>
            <a:gdLst/>
            <a:ahLst/>
            <a:cxnLst/>
            <a:rect r="r" b="b" t="t" l="l"/>
            <a:pathLst>
              <a:path h="6753737" w="6817455">
                <a:moveTo>
                  <a:pt x="0" y="0"/>
                </a:moveTo>
                <a:lnTo>
                  <a:pt x="6817455" y="0"/>
                </a:lnTo>
                <a:lnTo>
                  <a:pt x="6817455" y="6753737"/>
                </a:lnTo>
                <a:lnTo>
                  <a:pt x="0" y="6753737"/>
                </a:lnTo>
                <a:lnTo>
                  <a:pt x="0" y="0"/>
                </a:lnTo>
                <a:close/>
              </a:path>
            </a:pathLst>
          </a:custGeom>
          <a:blipFill>
            <a:blip r:embed="rId5"/>
            <a:stretch>
              <a:fillRect l="0" t="-1305" r="0" b="-1305"/>
            </a:stretch>
          </a:blipFill>
        </p:spPr>
      </p:sp>
      <p:sp>
        <p:nvSpPr>
          <p:cNvPr name="Freeform 9" id="9"/>
          <p:cNvSpPr/>
          <p:nvPr/>
        </p:nvSpPr>
        <p:spPr>
          <a:xfrm flipH="false" flipV="false" rot="0">
            <a:off x="-25149" y="8662506"/>
            <a:ext cx="6842605" cy="1932351"/>
          </a:xfrm>
          <a:custGeom>
            <a:avLst/>
            <a:gdLst/>
            <a:ahLst/>
            <a:cxnLst/>
            <a:rect r="r" b="b" t="t" l="l"/>
            <a:pathLst>
              <a:path h="1932351" w="6842605">
                <a:moveTo>
                  <a:pt x="0" y="0"/>
                </a:moveTo>
                <a:lnTo>
                  <a:pt x="6842604" y="0"/>
                </a:lnTo>
                <a:lnTo>
                  <a:pt x="6842604" y="1932351"/>
                </a:lnTo>
                <a:lnTo>
                  <a:pt x="0" y="1932351"/>
                </a:lnTo>
                <a:lnTo>
                  <a:pt x="0" y="0"/>
                </a:lnTo>
                <a:close/>
              </a:path>
            </a:pathLst>
          </a:custGeom>
          <a:blipFill>
            <a:blip r:embed="rId6"/>
            <a:stretch>
              <a:fillRect l="-2191" t="0" r="-29157" b="0"/>
            </a:stretch>
          </a:blipFill>
        </p:spPr>
      </p:sp>
      <p:sp>
        <p:nvSpPr>
          <p:cNvPr name="Freeform 10" id="10"/>
          <p:cNvSpPr/>
          <p:nvPr/>
        </p:nvSpPr>
        <p:spPr>
          <a:xfrm flipH="false" flipV="false" rot="0">
            <a:off x="10795297" y="1908769"/>
            <a:ext cx="7492703" cy="5120424"/>
          </a:xfrm>
          <a:custGeom>
            <a:avLst/>
            <a:gdLst/>
            <a:ahLst/>
            <a:cxnLst/>
            <a:rect r="r" b="b" t="t" l="l"/>
            <a:pathLst>
              <a:path h="5120424" w="7492703">
                <a:moveTo>
                  <a:pt x="0" y="0"/>
                </a:moveTo>
                <a:lnTo>
                  <a:pt x="7492703" y="0"/>
                </a:lnTo>
                <a:lnTo>
                  <a:pt x="7492703" y="5120424"/>
                </a:lnTo>
                <a:lnTo>
                  <a:pt x="0" y="5120424"/>
                </a:lnTo>
                <a:lnTo>
                  <a:pt x="0" y="0"/>
                </a:lnTo>
                <a:close/>
              </a:path>
            </a:pathLst>
          </a:custGeom>
          <a:blipFill>
            <a:blip r:embed="rId7"/>
            <a:stretch>
              <a:fillRect l="0" t="0" r="-2958" b="0"/>
            </a:stretch>
          </a:blipFill>
        </p:spPr>
      </p:sp>
      <p:sp>
        <p:nvSpPr>
          <p:cNvPr name="Freeform 11" id="11"/>
          <p:cNvSpPr/>
          <p:nvPr/>
        </p:nvSpPr>
        <p:spPr>
          <a:xfrm flipH="false" flipV="false" rot="0">
            <a:off x="12249304" y="7029193"/>
            <a:ext cx="4584689" cy="3279372"/>
          </a:xfrm>
          <a:custGeom>
            <a:avLst/>
            <a:gdLst/>
            <a:ahLst/>
            <a:cxnLst/>
            <a:rect r="r" b="b" t="t" l="l"/>
            <a:pathLst>
              <a:path h="3279372" w="4584689">
                <a:moveTo>
                  <a:pt x="0" y="0"/>
                </a:moveTo>
                <a:lnTo>
                  <a:pt x="4584689" y="0"/>
                </a:lnTo>
                <a:lnTo>
                  <a:pt x="4584689" y="3279372"/>
                </a:lnTo>
                <a:lnTo>
                  <a:pt x="0" y="3279372"/>
                </a:lnTo>
                <a:lnTo>
                  <a:pt x="0" y="0"/>
                </a:lnTo>
                <a:close/>
              </a:path>
            </a:pathLst>
          </a:custGeom>
          <a:blipFill>
            <a:blip r:embed="rId8"/>
            <a:stretch>
              <a:fillRect l="0" t="-2019" r="0" b="-4755"/>
            </a:stretch>
          </a:blipFill>
        </p:spPr>
      </p:sp>
      <p:sp>
        <p:nvSpPr>
          <p:cNvPr name="Freeform 12" id="12"/>
          <p:cNvSpPr/>
          <p:nvPr/>
        </p:nvSpPr>
        <p:spPr>
          <a:xfrm flipH="false" flipV="false" rot="0">
            <a:off x="10795297" y="6885880"/>
            <a:ext cx="1819572" cy="5183666"/>
          </a:xfrm>
          <a:custGeom>
            <a:avLst/>
            <a:gdLst/>
            <a:ahLst/>
            <a:cxnLst/>
            <a:rect r="r" b="b" t="t" l="l"/>
            <a:pathLst>
              <a:path h="5183666" w="1819572">
                <a:moveTo>
                  <a:pt x="0" y="0"/>
                </a:moveTo>
                <a:lnTo>
                  <a:pt x="1819572" y="0"/>
                </a:lnTo>
                <a:lnTo>
                  <a:pt x="1819572" y="5183666"/>
                </a:lnTo>
                <a:lnTo>
                  <a:pt x="0" y="5183666"/>
                </a:lnTo>
                <a:lnTo>
                  <a:pt x="0" y="0"/>
                </a:lnTo>
                <a:close/>
              </a:path>
            </a:pathLst>
          </a:custGeom>
          <a:blipFill>
            <a:blip r:embed="rId9"/>
            <a:stretch>
              <a:fillRect l="-55763" t="0" r="0" b="0"/>
            </a:stretch>
          </a:blipFill>
        </p:spPr>
      </p:sp>
      <p:sp>
        <p:nvSpPr>
          <p:cNvPr name="Freeform 13" id="13"/>
          <p:cNvSpPr/>
          <p:nvPr/>
        </p:nvSpPr>
        <p:spPr>
          <a:xfrm flipH="false" flipV="false" rot="0">
            <a:off x="16833993" y="7029193"/>
            <a:ext cx="1454007" cy="5183666"/>
          </a:xfrm>
          <a:custGeom>
            <a:avLst/>
            <a:gdLst/>
            <a:ahLst/>
            <a:cxnLst/>
            <a:rect r="r" b="b" t="t" l="l"/>
            <a:pathLst>
              <a:path h="5183666" w="1454007">
                <a:moveTo>
                  <a:pt x="0" y="0"/>
                </a:moveTo>
                <a:lnTo>
                  <a:pt x="1454007" y="0"/>
                </a:lnTo>
                <a:lnTo>
                  <a:pt x="1454007" y="5183666"/>
                </a:lnTo>
                <a:lnTo>
                  <a:pt x="0" y="5183666"/>
                </a:lnTo>
                <a:lnTo>
                  <a:pt x="0" y="0"/>
                </a:lnTo>
                <a:close/>
              </a:path>
            </a:pathLst>
          </a:custGeom>
          <a:blipFill>
            <a:blip r:embed="rId9"/>
            <a:stretch>
              <a:fillRect l="-69783" t="0" r="-25141" b="0"/>
            </a:stretch>
          </a:blipFill>
        </p:spPr>
      </p:sp>
      <p:sp>
        <p:nvSpPr>
          <p:cNvPr name="Freeform 14" id="14"/>
          <p:cNvSpPr/>
          <p:nvPr/>
        </p:nvSpPr>
        <p:spPr>
          <a:xfrm flipH="false" flipV="false" rot="603553">
            <a:off x="6463469" y="2448475"/>
            <a:ext cx="3128883" cy="2440528"/>
          </a:xfrm>
          <a:custGeom>
            <a:avLst/>
            <a:gdLst/>
            <a:ahLst/>
            <a:cxnLst/>
            <a:rect r="r" b="b" t="t" l="l"/>
            <a:pathLst>
              <a:path h="2440528" w="3128883">
                <a:moveTo>
                  <a:pt x="0" y="0"/>
                </a:moveTo>
                <a:lnTo>
                  <a:pt x="3128883" y="0"/>
                </a:lnTo>
                <a:lnTo>
                  <a:pt x="3128883" y="2440528"/>
                </a:lnTo>
                <a:lnTo>
                  <a:pt x="0" y="24405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1032383">
            <a:off x="8122785" y="7305455"/>
            <a:ext cx="3270926" cy="2869828"/>
          </a:xfrm>
          <a:custGeom>
            <a:avLst/>
            <a:gdLst/>
            <a:ahLst/>
            <a:cxnLst/>
            <a:rect r="r" b="b" t="t" l="l"/>
            <a:pathLst>
              <a:path h="2869828" w="3270926">
                <a:moveTo>
                  <a:pt x="0" y="0"/>
                </a:moveTo>
                <a:lnTo>
                  <a:pt x="3270926" y="0"/>
                </a:lnTo>
                <a:lnTo>
                  <a:pt x="3270926" y="2869828"/>
                </a:lnTo>
                <a:lnTo>
                  <a:pt x="0" y="28698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6" id="16"/>
          <p:cNvSpPr txBox="true"/>
          <p:nvPr/>
        </p:nvSpPr>
        <p:spPr>
          <a:xfrm rot="0">
            <a:off x="6436455" y="292639"/>
            <a:ext cx="6689973" cy="1167413"/>
          </a:xfrm>
          <a:prstGeom prst="rect">
            <a:avLst/>
          </a:prstGeom>
        </p:spPr>
        <p:txBody>
          <a:bodyPr anchor="t" rtlCol="false" tIns="0" lIns="0" bIns="0" rIns="0">
            <a:spAutoFit/>
          </a:bodyPr>
          <a:lstStyle/>
          <a:p>
            <a:pPr algn="l">
              <a:lnSpc>
                <a:spcPts val="9077"/>
              </a:lnSpc>
            </a:pPr>
            <a:r>
              <a:rPr lang="en-US" sz="8177">
                <a:solidFill>
                  <a:srgbClr val="FFFFFF"/>
                </a:solidFill>
                <a:latin typeface="Anton"/>
                <a:ea typeface="Anton"/>
                <a:cs typeface="Anton"/>
                <a:sym typeface="Anton"/>
              </a:rPr>
              <a:t>RESULT CLICKS...</a:t>
            </a:r>
          </a:p>
        </p:txBody>
      </p:sp>
      <p:sp>
        <p:nvSpPr>
          <p:cNvPr name="TextBox 17" id="17"/>
          <p:cNvSpPr txBox="true"/>
          <p:nvPr/>
        </p:nvSpPr>
        <p:spPr>
          <a:xfrm rot="620294">
            <a:off x="6136286" y="3081202"/>
            <a:ext cx="3984006" cy="398780"/>
          </a:xfrm>
          <a:prstGeom prst="rect">
            <a:avLst/>
          </a:prstGeom>
        </p:spPr>
        <p:txBody>
          <a:bodyPr anchor="t" rtlCol="false" tIns="0" lIns="0" bIns="0" rIns="0">
            <a:spAutoFit/>
          </a:bodyPr>
          <a:lstStyle/>
          <a:p>
            <a:pPr algn="ctr">
              <a:lnSpc>
                <a:spcPts val="3219"/>
              </a:lnSpc>
              <a:spcBef>
                <a:spcPct val="0"/>
              </a:spcBef>
            </a:pPr>
            <a:r>
              <a:rPr lang="en-US" b="true" sz="2299">
                <a:solidFill>
                  <a:srgbClr val="000000"/>
                </a:solidFill>
                <a:latin typeface="Poppins Bold"/>
                <a:ea typeface="Poppins Bold"/>
                <a:cs typeface="Poppins Bold"/>
                <a:sym typeface="Poppins Bold"/>
              </a:rPr>
              <a:t>Do Predict Section</a:t>
            </a:r>
          </a:p>
        </p:txBody>
      </p:sp>
      <p:sp>
        <p:nvSpPr>
          <p:cNvPr name="TextBox 18" id="18"/>
          <p:cNvSpPr txBox="true"/>
          <p:nvPr/>
        </p:nvSpPr>
        <p:spPr>
          <a:xfrm rot="-1123615">
            <a:off x="7532203" y="8230527"/>
            <a:ext cx="3984006" cy="398780"/>
          </a:xfrm>
          <a:prstGeom prst="rect">
            <a:avLst/>
          </a:prstGeom>
        </p:spPr>
        <p:txBody>
          <a:bodyPr anchor="t" rtlCol="false" tIns="0" lIns="0" bIns="0" rIns="0">
            <a:spAutoFit/>
          </a:bodyPr>
          <a:lstStyle/>
          <a:p>
            <a:pPr algn="ctr">
              <a:lnSpc>
                <a:spcPts val="3219"/>
              </a:lnSpc>
              <a:spcBef>
                <a:spcPct val="0"/>
              </a:spcBef>
            </a:pPr>
            <a:r>
              <a:rPr lang="en-US" b="true" sz="2299">
                <a:solidFill>
                  <a:srgbClr val="000000"/>
                </a:solidFill>
                <a:latin typeface="Poppins Bold"/>
                <a:ea typeface="Poppins Bold"/>
                <a:cs typeface="Poppins Bold"/>
                <a:sym typeface="Poppins Bold"/>
              </a:rPr>
              <a:t>Graphs Section</a:t>
            </a:r>
          </a:p>
        </p:txBody>
      </p:sp>
      <p:pic>
        <p:nvPicPr>
          <p:cNvPr name="Picture 19" id="19"/>
          <p:cNvPicPr>
            <a:picLocks noChangeAspect="true"/>
          </p:cNvPicPr>
          <p:nvPr/>
        </p:nvPicPr>
        <p:blipFill>
          <a:blip r:embed="rId4"/>
          <a:srcRect l="0" t="0" r="0" b="0"/>
          <a:stretch>
            <a:fillRect/>
          </a:stretch>
        </p:blipFill>
        <p:spPr>
          <a:xfrm flipH="true" flipV="false" rot="130144">
            <a:off x="3123" y="251032"/>
            <a:ext cx="3240285" cy="1555337"/>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18436314" cy="1908769"/>
            <a:chOff x="0" y="0"/>
            <a:chExt cx="4394348" cy="454961"/>
          </a:xfrm>
        </p:grpSpPr>
        <p:sp>
          <p:nvSpPr>
            <p:cNvPr name="Freeform 3" id="3"/>
            <p:cNvSpPr/>
            <p:nvPr/>
          </p:nvSpPr>
          <p:spPr>
            <a:xfrm flipH="false" flipV="false" rot="0">
              <a:off x="0" y="0"/>
              <a:ext cx="4394348" cy="454961"/>
            </a:xfrm>
            <a:custGeom>
              <a:avLst/>
              <a:gdLst/>
              <a:ahLst/>
              <a:cxnLst/>
              <a:rect r="r" b="b" t="t" l="l"/>
              <a:pathLst>
                <a:path h="454961" w="4394348">
                  <a:moveTo>
                    <a:pt x="0" y="0"/>
                  </a:moveTo>
                  <a:lnTo>
                    <a:pt x="4394348" y="0"/>
                  </a:lnTo>
                  <a:lnTo>
                    <a:pt x="4394348" y="454961"/>
                  </a:lnTo>
                  <a:lnTo>
                    <a:pt x="0" y="454961"/>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66675"/>
              <a:ext cx="4394348" cy="52163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0861608"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true" flipV="false" rot="80106">
            <a:off x="-288771" y="8700044"/>
            <a:ext cx="3240285" cy="1555337"/>
          </a:xfrm>
          <a:prstGeom prst="rect">
            <a:avLst/>
          </a:prstGeom>
        </p:spPr>
      </p:pic>
      <p:pic>
        <p:nvPicPr>
          <p:cNvPr name="Picture 7" id="7"/>
          <p:cNvPicPr>
            <a:picLocks noChangeAspect="true"/>
          </p:cNvPicPr>
          <p:nvPr/>
        </p:nvPicPr>
        <p:blipFill>
          <a:blip r:embed="rId4"/>
          <a:srcRect l="0" t="0" r="0" b="0"/>
          <a:stretch>
            <a:fillRect/>
          </a:stretch>
        </p:blipFill>
        <p:spPr>
          <a:xfrm flipH="true" flipV="false" rot="130144">
            <a:off x="15167756" y="292669"/>
            <a:ext cx="3240285" cy="1555337"/>
          </a:xfrm>
          <a:prstGeom prst="rect">
            <a:avLst/>
          </a:prstGeom>
        </p:spPr>
      </p:pic>
      <p:sp>
        <p:nvSpPr>
          <p:cNvPr name="Freeform 8" id="8"/>
          <p:cNvSpPr/>
          <p:nvPr/>
        </p:nvSpPr>
        <p:spPr>
          <a:xfrm flipH="false" flipV="false" rot="0">
            <a:off x="-20323" y="1887204"/>
            <a:ext cx="7612315" cy="8399796"/>
          </a:xfrm>
          <a:custGeom>
            <a:avLst/>
            <a:gdLst/>
            <a:ahLst/>
            <a:cxnLst/>
            <a:rect r="r" b="b" t="t" l="l"/>
            <a:pathLst>
              <a:path h="8399796" w="7612315">
                <a:moveTo>
                  <a:pt x="0" y="0"/>
                </a:moveTo>
                <a:lnTo>
                  <a:pt x="7612316" y="0"/>
                </a:lnTo>
                <a:lnTo>
                  <a:pt x="7612316" y="8399796"/>
                </a:lnTo>
                <a:lnTo>
                  <a:pt x="0" y="8399796"/>
                </a:lnTo>
                <a:lnTo>
                  <a:pt x="0" y="0"/>
                </a:lnTo>
                <a:close/>
              </a:path>
            </a:pathLst>
          </a:custGeom>
          <a:blipFill>
            <a:blip r:embed="rId5"/>
            <a:stretch>
              <a:fillRect l="0" t="0" r="0" b="0"/>
            </a:stretch>
          </a:blipFill>
        </p:spPr>
      </p:sp>
      <p:sp>
        <p:nvSpPr>
          <p:cNvPr name="Freeform 9" id="9"/>
          <p:cNvSpPr/>
          <p:nvPr/>
        </p:nvSpPr>
        <p:spPr>
          <a:xfrm flipH="false" flipV="false" rot="603553">
            <a:off x="7392157" y="2448475"/>
            <a:ext cx="3128883" cy="2440528"/>
          </a:xfrm>
          <a:custGeom>
            <a:avLst/>
            <a:gdLst/>
            <a:ahLst/>
            <a:cxnLst/>
            <a:rect r="r" b="b" t="t" l="l"/>
            <a:pathLst>
              <a:path h="2440528" w="3128883">
                <a:moveTo>
                  <a:pt x="0" y="0"/>
                </a:moveTo>
                <a:lnTo>
                  <a:pt x="3128883" y="0"/>
                </a:lnTo>
                <a:lnTo>
                  <a:pt x="3128883" y="2440528"/>
                </a:lnTo>
                <a:lnTo>
                  <a:pt x="0" y="24405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1474767" y="1887204"/>
            <a:ext cx="7412363" cy="8399796"/>
          </a:xfrm>
          <a:custGeom>
            <a:avLst/>
            <a:gdLst/>
            <a:ahLst/>
            <a:cxnLst/>
            <a:rect r="r" b="b" t="t" l="l"/>
            <a:pathLst>
              <a:path h="8399796" w="7412363">
                <a:moveTo>
                  <a:pt x="0" y="0"/>
                </a:moveTo>
                <a:lnTo>
                  <a:pt x="7412362" y="0"/>
                </a:lnTo>
                <a:lnTo>
                  <a:pt x="7412362" y="8399796"/>
                </a:lnTo>
                <a:lnTo>
                  <a:pt x="0" y="8399796"/>
                </a:lnTo>
                <a:lnTo>
                  <a:pt x="0" y="0"/>
                </a:lnTo>
                <a:close/>
              </a:path>
            </a:pathLst>
          </a:custGeom>
          <a:blipFill>
            <a:blip r:embed="rId8"/>
            <a:stretch>
              <a:fillRect l="-6452" t="0" r="0" b="-6145"/>
            </a:stretch>
          </a:blipFill>
        </p:spPr>
      </p:sp>
      <p:sp>
        <p:nvSpPr>
          <p:cNvPr name="Freeform 11" id="11"/>
          <p:cNvSpPr/>
          <p:nvPr/>
        </p:nvSpPr>
        <p:spPr>
          <a:xfrm flipH="false" flipV="false" rot="-1093362">
            <a:off x="8588082" y="7248444"/>
            <a:ext cx="3426124" cy="3005994"/>
          </a:xfrm>
          <a:custGeom>
            <a:avLst/>
            <a:gdLst/>
            <a:ahLst/>
            <a:cxnLst/>
            <a:rect r="r" b="b" t="t" l="l"/>
            <a:pathLst>
              <a:path h="3005994" w="3426124">
                <a:moveTo>
                  <a:pt x="0" y="0"/>
                </a:moveTo>
                <a:lnTo>
                  <a:pt x="3426124" y="0"/>
                </a:lnTo>
                <a:lnTo>
                  <a:pt x="3426124" y="3005994"/>
                </a:lnTo>
                <a:lnTo>
                  <a:pt x="0" y="30059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6436455" y="292639"/>
            <a:ext cx="6689973" cy="1167413"/>
          </a:xfrm>
          <a:prstGeom prst="rect">
            <a:avLst/>
          </a:prstGeom>
        </p:spPr>
        <p:txBody>
          <a:bodyPr anchor="t" rtlCol="false" tIns="0" lIns="0" bIns="0" rIns="0">
            <a:spAutoFit/>
          </a:bodyPr>
          <a:lstStyle/>
          <a:p>
            <a:pPr algn="l">
              <a:lnSpc>
                <a:spcPts val="9077"/>
              </a:lnSpc>
            </a:pPr>
            <a:r>
              <a:rPr lang="en-US" sz="8177">
                <a:solidFill>
                  <a:srgbClr val="FFFFFF"/>
                </a:solidFill>
                <a:latin typeface="Anton"/>
                <a:ea typeface="Anton"/>
                <a:cs typeface="Anton"/>
                <a:sym typeface="Anton"/>
              </a:rPr>
              <a:t>RESULT CLICKS...</a:t>
            </a:r>
          </a:p>
        </p:txBody>
      </p:sp>
      <p:sp>
        <p:nvSpPr>
          <p:cNvPr name="TextBox 13" id="13"/>
          <p:cNvSpPr txBox="true"/>
          <p:nvPr/>
        </p:nvSpPr>
        <p:spPr>
          <a:xfrm rot="620294">
            <a:off x="6969723" y="3105015"/>
            <a:ext cx="3984006" cy="398780"/>
          </a:xfrm>
          <a:prstGeom prst="rect">
            <a:avLst/>
          </a:prstGeom>
        </p:spPr>
        <p:txBody>
          <a:bodyPr anchor="t" rtlCol="false" tIns="0" lIns="0" bIns="0" rIns="0">
            <a:spAutoFit/>
          </a:bodyPr>
          <a:lstStyle/>
          <a:p>
            <a:pPr algn="ctr">
              <a:lnSpc>
                <a:spcPts val="3219"/>
              </a:lnSpc>
              <a:spcBef>
                <a:spcPct val="0"/>
              </a:spcBef>
            </a:pPr>
            <a:r>
              <a:rPr lang="en-US" b="true" sz="2299">
                <a:solidFill>
                  <a:srgbClr val="000000"/>
                </a:solidFill>
                <a:latin typeface="Poppins Bold"/>
                <a:ea typeface="Poppins Bold"/>
                <a:cs typeface="Poppins Bold"/>
                <a:sym typeface="Poppins Bold"/>
              </a:rPr>
              <a:t>See Data Section</a:t>
            </a:r>
          </a:p>
        </p:txBody>
      </p:sp>
      <p:sp>
        <p:nvSpPr>
          <p:cNvPr name="TextBox 14" id="14"/>
          <p:cNvSpPr txBox="true"/>
          <p:nvPr/>
        </p:nvSpPr>
        <p:spPr>
          <a:xfrm rot="-1123615">
            <a:off x="8144201" y="8230527"/>
            <a:ext cx="3984006" cy="398780"/>
          </a:xfrm>
          <a:prstGeom prst="rect">
            <a:avLst/>
          </a:prstGeom>
        </p:spPr>
        <p:txBody>
          <a:bodyPr anchor="t" rtlCol="false" tIns="0" lIns="0" bIns="0" rIns="0">
            <a:spAutoFit/>
          </a:bodyPr>
          <a:lstStyle/>
          <a:p>
            <a:pPr algn="ctr">
              <a:lnSpc>
                <a:spcPts val="3219"/>
              </a:lnSpc>
              <a:spcBef>
                <a:spcPct val="0"/>
              </a:spcBef>
            </a:pPr>
            <a:r>
              <a:rPr lang="en-US" b="true" sz="2299">
                <a:solidFill>
                  <a:srgbClr val="000000"/>
                </a:solidFill>
                <a:latin typeface="Poppins Bold"/>
                <a:ea typeface="Poppins Bold"/>
                <a:cs typeface="Poppins Bold"/>
                <a:sym typeface="Poppins Bold"/>
              </a:rPr>
              <a:t>Heatmap Section</a:t>
            </a:r>
          </a:p>
        </p:txBody>
      </p:sp>
      <p:pic>
        <p:nvPicPr>
          <p:cNvPr name="Picture 15" id="15"/>
          <p:cNvPicPr>
            <a:picLocks noChangeAspect="true"/>
          </p:cNvPicPr>
          <p:nvPr/>
        </p:nvPicPr>
        <p:blipFill>
          <a:blip r:embed="rId4"/>
          <a:srcRect l="0" t="0" r="0" b="0"/>
          <a:stretch>
            <a:fillRect/>
          </a:stretch>
        </p:blipFill>
        <p:spPr>
          <a:xfrm flipH="true" flipV="false" rot="130144">
            <a:off x="28273" y="251032"/>
            <a:ext cx="3240285" cy="1555337"/>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18436314" cy="1908769"/>
            <a:chOff x="0" y="0"/>
            <a:chExt cx="4394348" cy="454961"/>
          </a:xfrm>
        </p:grpSpPr>
        <p:sp>
          <p:nvSpPr>
            <p:cNvPr name="Freeform 3" id="3"/>
            <p:cNvSpPr/>
            <p:nvPr/>
          </p:nvSpPr>
          <p:spPr>
            <a:xfrm flipH="false" flipV="false" rot="0">
              <a:off x="0" y="0"/>
              <a:ext cx="4394348" cy="454961"/>
            </a:xfrm>
            <a:custGeom>
              <a:avLst/>
              <a:gdLst/>
              <a:ahLst/>
              <a:cxnLst/>
              <a:rect r="r" b="b" t="t" l="l"/>
              <a:pathLst>
                <a:path h="454961" w="4394348">
                  <a:moveTo>
                    <a:pt x="0" y="0"/>
                  </a:moveTo>
                  <a:lnTo>
                    <a:pt x="4394348" y="0"/>
                  </a:lnTo>
                  <a:lnTo>
                    <a:pt x="4394348" y="454961"/>
                  </a:lnTo>
                  <a:lnTo>
                    <a:pt x="0" y="454961"/>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66675"/>
              <a:ext cx="4394348" cy="52163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0861608"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true" flipV="false" rot="80106">
            <a:off x="-288771" y="8700044"/>
            <a:ext cx="3240285" cy="1555337"/>
          </a:xfrm>
          <a:prstGeom prst="rect">
            <a:avLst/>
          </a:prstGeom>
        </p:spPr>
      </p:pic>
      <p:pic>
        <p:nvPicPr>
          <p:cNvPr name="Picture 7" id="7"/>
          <p:cNvPicPr>
            <a:picLocks noChangeAspect="true"/>
          </p:cNvPicPr>
          <p:nvPr/>
        </p:nvPicPr>
        <p:blipFill>
          <a:blip r:embed="rId4"/>
          <a:srcRect l="0" t="0" r="0" b="0"/>
          <a:stretch>
            <a:fillRect/>
          </a:stretch>
        </p:blipFill>
        <p:spPr>
          <a:xfrm flipH="true" flipV="false" rot="130144">
            <a:off x="15167756" y="292669"/>
            <a:ext cx="3240285" cy="1555337"/>
          </a:xfrm>
          <a:prstGeom prst="rect">
            <a:avLst/>
          </a:prstGeom>
        </p:spPr>
      </p:pic>
      <p:pic>
        <p:nvPicPr>
          <p:cNvPr name="Picture 8" id="8"/>
          <p:cNvPicPr>
            <a:picLocks noChangeAspect="true"/>
          </p:cNvPicPr>
          <p:nvPr/>
        </p:nvPicPr>
        <p:blipFill>
          <a:blip r:embed="rId4"/>
          <a:srcRect l="0" t="0" r="0" b="0"/>
          <a:stretch>
            <a:fillRect/>
          </a:stretch>
        </p:blipFill>
        <p:spPr>
          <a:xfrm flipH="true" flipV="false" rot="126584">
            <a:off x="7950" y="176716"/>
            <a:ext cx="3240285" cy="1555337"/>
          </a:xfrm>
          <a:prstGeom prst="rect">
            <a:avLst/>
          </a:prstGeom>
        </p:spPr>
      </p:pic>
      <p:sp>
        <p:nvSpPr>
          <p:cNvPr name="Freeform 9" id="9"/>
          <p:cNvSpPr/>
          <p:nvPr/>
        </p:nvSpPr>
        <p:spPr>
          <a:xfrm flipH="false" flipV="false" rot="0">
            <a:off x="-19581" y="1908769"/>
            <a:ext cx="7814103" cy="8546675"/>
          </a:xfrm>
          <a:custGeom>
            <a:avLst/>
            <a:gdLst/>
            <a:ahLst/>
            <a:cxnLst/>
            <a:rect r="r" b="b" t="t" l="l"/>
            <a:pathLst>
              <a:path h="8546675" w="7814103">
                <a:moveTo>
                  <a:pt x="0" y="0"/>
                </a:moveTo>
                <a:lnTo>
                  <a:pt x="7814103" y="0"/>
                </a:lnTo>
                <a:lnTo>
                  <a:pt x="7814103" y="8546675"/>
                </a:lnTo>
                <a:lnTo>
                  <a:pt x="0" y="8546675"/>
                </a:lnTo>
                <a:lnTo>
                  <a:pt x="0" y="0"/>
                </a:lnTo>
                <a:close/>
              </a:path>
            </a:pathLst>
          </a:custGeom>
          <a:blipFill>
            <a:blip r:embed="rId5"/>
            <a:stretch>
              <a:fillRect l="0" t="0" r="0" b="0"/>
            </a:stretch>
          </a:blipFill>
        </p:spPr>
      </p:sp>
      <p:sp>
        <p:nvSpPr>
          <p:cNvPr name="Freeform 10" id="10"/>
          <p:cNvSpPr/>
          <p:nvPr/>
        </p:nvSpPr>
        <p:spPr>
          <a:xfrm flipH="false" flipV="false" rot="853727">
            <a:off x="7501903" y="7157471"/>
            <a:ext cx="3128883" cy="2440528"/>
          </a:xfrm>
          <a:custGeom>
            <a:avLst/>
            <a:gdLst/>
            <a:ahLst/>
            <a:cxnLst/>
            <a:rect r="r" b="b" t="t" l="l"/>
            <a:pathLst>
              <a:path h="2440528" w="3128883">
                <a:moveTo>
                  <a:pt x="0" y="0"/>
                </a:moveTo>
                <a:lnTo>
                  <a:pt x="3128883" y="0"/>
                </a:lnTo>
                <a:lnTo>
                  <a:pt x="3128883" y="2440528"/>
                </a:lnTo>
                <a:lnTo>
                  <a:pt x="0" y="24405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3945653" y="7289775"/>
            <a:ext cx="554043" cy="958251"/>
          </a:xfrm>
          <a:custGeom>
            <a:avLst/>
            <a:gdLst/>
            <a:ahLst/>
            <a:cxnLst/>
            <a:rect r="r" b="b" t="t" l="l"/>
            <a:pathLst>
              <a:path h="958251" w="554043">
                <a:moveTo>
                  <a:pt x="0" y="0"/>
                </a:moveTo>
                <a:lnTo>
                  <a:pt x="554043" y="0"/>
                </a:lnTo>
                <a:lnTo>
                  <a:pt x="554043" y="958251"/>
                </a:lnTo>
                <a:lnTo>
                  <a:pt x="0" y="9582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6436455" y="292639"/>
            <a:ext cx="6689973" cy="1167413"/>
          </a:xfrm>
          <a:prstGeom prst="rect">
            <a:avLst/>
          </a:prstGeom>
        </p:spPr>
        <p:txBody>
          <a:bodyPr anchor="t" rtlCol="false" tIns="0" lIns="0" bIns="0" rIns="0">
            <a:spAutoFit/>
          </a:bodyPr>
          <a:lstStyle/>
          <a:p>
            <a:pPr algn="l">
              <a:lnSpc>
                <a:spcPts val="9077"/>
              </a:lnSpc>
            </a:pPr>
            <a:r>
              <a:rPr lang="en-US" sz="8177">
                <a:solidFill>
                  <a:srgbClr val="FFFFFF"/>
                </a:solidFill>
                <a:latin typeface="Anton"/>
                <a:ea typeface="Anton"/>
                <a:cs typeface="Anton"/>
                <a:sym typeface="Anton"/>
              </a:rPr>
              <a:t>RESULT CLICKS...</a:t>
            </a:r>
          </a:p>
        </p:txBody>
      </p:sp>
      <p:sp>
        <p:nvSpPr>
          <p:cNvPr name="TextBox 13" id="13"/>
          <p:cNvSpPr txBox="true"/>
          <p:nvPr/>
        </p:nvSpPr>
        <p:spPr>
          <a:xfrm rot="901404">
            <a:off x="7233561" y="7820403"/>
            <a:ext cx="3984006" cy="398780"/>
          </a:xfrm>
          <a:prstGeom prst="rect">
            <a:avLst/>
          </a:prstGeom>
        </p:spPr>
        <p:txBody>
          <a:bodyPr anchor="t" rtlCol="false" tIns="0" lIns="0" bIns="0" rIns="0">
            <a:spAutoFit/>
          </a:bodyPr>
          <a:lstStyle/>
          <a:p>
            <a:pPr algn="ctr">
              <a:lnSpc>
                <a:spcPts val="3219"/>
              </a:lnSpc>
              <a:spcBef>
                <a:spcPct val="0"/>
              </a:spcBef>
            </a:pPr>
            <a:r>
              <a:rPr lang="en-US" b="true" sz="2299">
                <a:solidFill>
                  <a:srgbClr val="000000"/>
                </a:solidFill>
                <a:latin typeface="Poppins Bold"/>
                <a:ea typeface="Poppins Bold"/>
                <a:cs typeface="Poppins Bold"/>
                <a:sym typeface="Poppins Bold"/>
              </a:rPr>
              <a:t>About Section</a:t>
            </a:r>
          </a:p>
        </p:txBody>
      </p:sp>
      <p:sp>
        <p:nvSpPr>
          <p:cNvPr name="TextBox 14" id="14"/>
          <p:cNvSpPr txBox="true"/>
          <p:nvPr/>
        </p:nvSpPr>
        <p:spPr>
          <a:xfrm rot="0">
            <a:off x="12415901" y="8402649"/>
            <a:ext cx="3613547" cy="566421"/>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Poppins Bold"/>
                <a:ea typeface="Poppins Bold"/>
                <a:cs typeface="Poppins Bold"/>
                <a:sym typeface="Poppins Bold"/>
              </a:rPr>
              <a:t>Short Description</a:t>
            </a:r>
          </a:p>
        </p:txBody>
      </p:sp>
      <p:sp>
        <p:nvSpPr>
          <p:cNvPr name="TextBox 15" id="15"/>
          <p:cNvSpPr txBox="true"/>
          <p:nvPr/>
        </p:nvSpPr>
        <p:spPr>
          <a:xfrm rot="0">
            <a:off x="9781442" y="2168837"/>
            <a:ext cx="8328422" cy="5197222"/>
          </a:xfrm>
          <a:prstGeom prst="rect">
            <a:avLst/>
          </a:prstGeom>
        </p:spPr>
        <p:txBody>
          <a:bodyPr anchor="t" rtlCol="false" tIns="0" lIns="0" bIns="0" rIns="0">
            <a:spAutoFit/>
          </a:bodyPr>
          <a:lstStyle/>
          <a:p>
            <a:pPr algn="l" marL="518157" indent="-259078" lvl="1">
              <a:lnSpc>
                <a:spcPts val="4631"/>
              </a:lnSpc>
              <a:buFont typeface="Arial"/>
              <a:buChar char="•"/>
            </a:pPr>
            <a:r>
              <a:rPr lang="en-US" sz="2399">
                <a:solidFill>
                  <a:srgbClr val="000000"/>
                </a:solidFill>
                <a:latin typeface="Poppins"/>
                <a:ea typeface="Poppins"/>
                <a:cs typeface="Poppins"/>
                <a:sym typeface="Poppins"/>
              </a:rPr>
              <a:t>Hosted on: Streamlit Cloud</a:t>
            </a:r>
          </a:p>
          <a:p>
            <a:pPr algn="l" marL="518157" indent="-259078" lvl="1">
              <a:lnSpc>
                <a:spcPts val="4631"/>
              </a:lnSpc>
              <a:buFont typeface="Arial"/>
              <a:buChar char="•"/>
            </a:pPr>
            <a:r>
              <a:rPr lang="en-US" sz="2399">
                <a:solidFill>
                  <a:srgbClr val="000000"/>
                </a:solidFill>
                <a:latin typeface="Poppins"/>
                <a:ea typeface="Poppins"/>
                <a:cs typeface="Poppins"/>
                <a:sym typeface="Poppins"/>
              </a:rPr>
              <a:t>Project URL:  https://omprhousepriceprediction.streamlit.app/</a:t>
            </a:r>
          </a:p>
          <a:p>
            <a:pPr algn="l" marL="518157" indent="-259078" lvl="1">
              <a:lnSpc>
                <a:spcPts val="4631"/>
              </a:lnSpc>
              <a:buFont typeface="Arial"/>
              <a:buChar char="•"/>
            </a:pPr>
            <a:r>
              <a:rPr lang="en-US" sz="2399">
                <a:solidFill>
                  <a:srgbClr val="000000"/>
                </a:solidFill>
                <a:latin typeface="Poppins"/>
                <a:ea typeface="Poppins"/>
                <a:cs typeface="Poppins"/>
                <a:sym typeface="Poppins"/>
              </a:rPr>
              <a:t>Availability: Public</a:t>
            </a:r>
          </a:p>
          <a:p>
            <a:pPr algn="l" marL="518157" indent="-259078" lvl="1">
              <a:lnSpc>
                <a:spcPts val="4631"/>
              </a:lnSpc>
              <a:buFont typeface="Arial"/>
              <a:buChar char="•"/>
            </a:pPr>
            <a:r>
              <a:rPr lang="en-US" sz="2399">
                <a:solidFill>
                  <a:srgbClr val="000000"/>
                </a:solidFill>
                <a:latin typeface="Poppins"/>
                <a:ea typeface="Poppins"/>
                <a:cs typeface="Poppins"/>
                <a:sym typeface="Poppins"/>
              </a:rPr>
              <a:t>Languages Used: Python</a:t>
            </a:r>
          </a:p>
          <a:p>
            <a:pPr algn="l" marL="518157" indent="-259078" lvl="1">
              <a:lnSpc>
                <a:spcPts val="4631"/>
              </a:lnSpc>
              <a:buFont typeface="Arial"/>
              <a:buChar char="•"/>
            </a:pPr>
            <a:r>
              <a:rPr lang="en-US" sz="2399">
                <a:solidFill>
                  <a:srgbClr val="000000"/>
                </a:solidFill>
                <a:latin typeface="Poppins"/>
                <a:ea typeface="Poppins"/>
                <a:cs typeface="Poppins"/>
                <a:sym typeface="Poppins"/>
              </a:rPr>
              <a:t>Github Code Link: https://github.com/omonikpaparao/house_price_prediction/blob/main/sam.py</a:t>
            </a:r>
          </a:p>
          <a:p>
            <a:pPr algn="l">
              <a:lnSpc>
                <a:spcPts val="4631"/>
              </a:lnSpc>
            </a:pPr>
          </a:p>
        </p:txBody>
      </p:sp>
      <p:sp>
        <p:nvSpPr>
          <p:cNvPr name="Freeform 16" id="16"/>
          <p:cNvSpPr/>
          <p:nvPr/>
        </p:nvSpPr>
        <p:spPr>
          <a:xfrm flipH="false" flipV="false" rot="0">
            <a:off x="9781442" y="2072484"/>
            <a:ext cx="8328422" cy="5045840"/>
          </a:xfrm>
          <a:custGeom>
            <a:avLst/>
            <a:gdLst/>
            <a:ahLst/>
            <a:cxnLst/>
            <a:rect r="r" b="b" t="t" l="l"/>
            <a:pathLst>
              <a:path h="5045840" w="8328422">
                <a:moveTo>
                  <a:pt x="0" y="0"/>
                </a:moveTo>
                <a:lnTo>
                  <a:pt x="8328422" y="0"/>
                </a:lnTo>
                <a:lnTo>
                  <a:pt x="8328422" y="5045841"/>
                </a:lnTo>
                <a:lnTo>
                  <a:pt x="0" y="5045841"/>
                </a:lnTo>
                <a:lnTo>
                  <a:pt x="0" y="0"/>
                </a:lnTo>
                <a:close/>
              </a:path>
            </a:pathLst>
          </a:custGeom>
          <a:blipFill>
            <a:blip r:embed="rId10"/>
            <a:stretch>
              <a:fillRect l="-2620" t="-20634" r="-1250" b="0"/>
            </a:stretch>
          </a:blipFill>
          <a:ln w="9525" cap="sq">
            <a:solidFill>
              <a:srgbClr val="000000"/>
            </a:solidFill>
            <a:prstDash val="solid"/>
            <a:miter/>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66449" y="0"/>
            <a:ext cx="1042965" cy="10429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7580" y="279023"/>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310818" y="365452"/>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CONCLUSION</a:t>
            </a:r>
          </a:p>
        </p:txBody>
      </p:sp>
      <p:sp>
        <p:nvSpPr>
          <p:cNvPr name="TextBox 8" id="8"/>
          <p:cNvSpPr txBox="true"/>
          <p:nvPr/>
        </p:nvSpPr>
        <p:spPr>
          <a:xfrm rot="0">
            <a:off x="1896860" y="1997718"/>
            <a:ext cx="15206718" cy="6444000"/>
          </a:xfrm>
          <a:prstGeom prst="rect">
            <a:avLst/>
          </a:prstGeom>
        </p:spPr>
        <p:txBody>
          <a:bodyPr anchor="t" rtlCol="false" tIns="0" lIns="0" bIns="0" rIns="0">
            <a:spAutoFit/>
          </a:bodyPr>
          <a:lstStyle/>
          <a:p>
            <a:pPr algn="just" marL="580754" indent="-290377" lvl="1">
              <a:lnSpc>
                <a:spcPts val="5137"/>
              </a:lnSpc>
              <a:buFont typeface="Arial"/>
              <a:buChar char="•"/>
            </a:pPr>
            <a:r>
              <a:rPr lang="en-US" sz="2689">
                <a:solidFill>
                  <a:srgbClr val="000000"/>
                </a:solidFill>
                <a:latin typeface="Poppins"/>
                <a:ea typeface="Poppins"/>
                <a:cs typeface="Poppins"/>
                <a:sym typeface="Poppins"/>
              </a:rPr>
              <a:t>The work demonstrates a complete Data Science workflow, including dataset loading, cleaning, visualization, splitting, training, and prediction.</a:t>
            </a:r>
          </a:p>
          <a:p>
            <a:pPr algn="just" marL="580754" indent="-290377" lvl="1">
              <a:lnSpc>
                <a:spcPts val="5137"/>
              </a:lnSpc>
              <a:buFont typeface="Arial"/>
              <a:buChar char="•"/>
            </a:pPr>
            <a:r>
              <a:rPr lang="en-US" sz="2689">
                <a:solidFill>
                  <a:srgbClr val="000000"/>
                </a:solidFill>
                <a:latin typeface="Poppins"/>
                <a:ea typeface="Poppins"/>
                <a:cs typeface="Poppins"/>
                <a:sym typeface="Poppins"/>
              </a:rPr>
              <a:t>Linear Regression was applied as a supervised learning approach to establish the relationship between house features and price.</a:t>
            </a:r>
          </a:p>
          <a:p>
            <a:pPr algn="just" marL="580754" indent="-290377" lvl="1">
              <a:lnSpc>
                <a:spcPts val="5137"/>
              </a:lnSpc>
              <a:buFont typeface="Arial"/>
              <a:buChar char="•"/>
            </a:pPr>
            <a:r>
              <a:rPr lang="en-US" sz="2689">
                <a:solidFill>
                  <a:srgbClr val="000000"/>
                </a:solidFill>
                <a:latin typeface="Poppins"/>
                <a:ea typeface="Poppins"/>
                <a:cs typeface="Poppins"/>
                <a:sym typeface="Poppins"/>
              </a:rPr>
              <a:t>Exploratory Data Analysis (EDA) using scatter plots and correlation heatmaps helped uncover important feature dependencies.</a:t>
            </a:r>
          </a:p>
          <a:p>
            <a:pPr algn="just" marL="580754" indent="-290377" lvl="1">
              <a:lnSpc>
                <a:spcPts val="5137"/>
              </a:lnSpc>
              <a:buFont typeface="Arial"/>
              <a:buChar char="•"/>
            </a:pPr>
            <a:r>
              <a:rPr lang="en-US" sz="2689">
                <a:solidFill>
                  <a:srgbClr val="000000"/>
                </a:solidFill>
                <a:latin typeface="Poppins"/>
                <a:ea typeface="Poppins"/>
                <a:cs typeface="Poppins"/>
                <a:sym typeface="Poppins"/>
              </a:rPr>
              <a:t>The integration of statistical techniques, feature engineering, and predictive modeling reflects the practical use of AI and Data Science concepts.</a:t>
            </a:r>
          </a:p>
          <a:p>
            <a:pPr algn="just" marL="580754" indent="-290377" lvl="1">
              <a:lnSpc>
                <a:spcPts val="5137"/>
              </a:lnSpc>
              <a:buFont typeface="Arial"/>
              <a:buChar char="•"/>
            </a:pPr>
            <a:r>
              <a:rPr lang="en-US" sz="2689">
                <a:solidFill>
                  <a:srgbClr val="000000"/>
                </a:solidFill>
                <a:latin typeface="Poppins"/>
                <a:ea typeface="Poppins"/>
                <a:cs typeface="Poppins"/>
                <a:sym typeface="Poppins"/>
              </a:rPr>
              <a:t>Overall, the study highlights how data-driven approaches can be effectively applied for accurate house price estimation.</a:t>
            </a:r>
          </a:p>
        </p:txBody>
      </p:sp>
      <p:sp>
        <p:nvSpPr>
          <p:cNvPr name="Freeform 9" id="9"/>
          <p:cNvSpPr/>
          <p:nvPr/>
        </p:nvSpPr>
        <p:spPr>
          <a:xfrm flipH="false" flipV="false" rot="0">
            <a:off x="-1105571" y="6172200"/>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1679250">
            <a:off x="15880983" y="8038610"/>
            <a:ext cx="3518635" cy="3518635"/>
          </a:xfrm>
          <a:custGeom>
            <a:avLst/>
            <a:gdLst/>
            <a:ahLst/>
            <a:cxnLst/>
            <a:rect r="r" b="b" t="t" l="l"/>
            <a:pathLst>
              <a:path h="3518635" w="3518635">
                <a:moveTo>
                  <a:pt x="0" y="0"/>
                </a:moveTo>
                <a:lnTo>
                  <a:pt x="3518634" y="0"/>
                </a:lnTo>
                <a:lnTo>
                  <a:pt x="3518634" y="3518634"/>
                </a:lnTo>
                <a:lnTo>
                  <a:pt x="0" y="3518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995942" y="2867335"/>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rcRect l="0" t="0" r="0" b="0"/>
          <a:stretch>
            <a:fillRect/>
          </a:stretch>
        </p:blipFill>
        <p:spPr>
          <a:xfrm flipH="false" flipV="false" rot="0">
            <a:off x="1051144" y="2892779"/>
            <a:ext cx="4712027" cy="6119516"/>
          </a:xfrm>
          <a:prstGeom prst="rect">
            <a:avLst/>
          </a:prstGeom>
        </p:spPr>
      </p:pic>
      <p:grpSp>
        <p:nvGrpSpPr>
          <p:cNvPr name="Group 4" id="4"/>
          <p:cNvGrpSpPr/>
          <p:nvPr/>
        </p:nvGrpSpPr>
        <p:grpSpPr>
          <a:xfrm rot="0">
            <a:off x="-14265" y="-14265"/>
            <a:ext cx="1042965" cy="10429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379765" y="264759"/>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139090">
            <a:off x="4227429" y="4546642"/>
            <a:ext cx="3651590" cy="2323739"/>
          </a:xfrm>
          <a:custGeom>
            <a:avLst/>
            <a:gdLst/>
            <a:ahLst/>
            <a:cxnLst/>
            <a:rect r="r" b="b" t="t" l="l"/>
            <a:pathLst>
              <a:path h="2323739" w="3651590">
                <a:moveTo>
                  <a:pt x="0" y="0"/>
                </a:moveTo>
                <a:lnTo>
                  <a:pt x="3651590" y="0"/>
                </a:lnTo>
                <a:lnTo>
                  <a:pt x="3651590" y="2323740"/>
                </a:lnTo>
                <a:lnTo>
                  <a:pt x="0" y="23237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1811847" y="1540043"/>
            <a:ext cx="22247141" cy="1298716"/>
            <a:chOff x="0" y="0"/>
            <a:chExt cx="5302669" cy="309553"/>
          </a:xfrm>
        </p:grpSpPr>
        <p:sp>
          <p:nvSpPr>
            <p:cNvPr name="Freeform 10" id="10"/>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11" id="11"/>
            <p:cNvSpPr txBox="true"/>
            <p:nvPr/>
          </p:nvSpPr>
          <p:spPr>
            <a:xfrm>
              <a:off x="0" y="-57150"/>
              <a:ext cx="5302669" cy="36670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8675949" y="2776568"/>
            <a:ext cx="8839920" cy="8502396"/>
          </a:xfrm>
          <a:custGeom>
            <a:avLst/>
            <a:gdLst/>
            <a:ahLst/>
            <a:cxnLst/>
            <a:rect r="r" b="b" t="t" l="l"/>
            <a:pathLst>
              <a:path h="8502396" w="8839920">
                <a:moveTo>
                  <a:pt x="0" y="0"/>
                </a:moveTo>
                <a:lnTo>
                  <a:pt x="8839920" y="0"/>
                </a:lnTo>
                <a:lnTo>
                  <a:pt x="8839920" y="8502396"/>
                </a:lnTo>
                <a:lnTo>
                  <a:pt x="0" y="8502396"/>
                </a:lnTo>
                <a:lnTo>
                  <a:pt x="0" y="0"/>
                </a:lnTo>
                <a:close/>
              </a:path>
            </a:pathLst>
          </a:custGeom>
          <a:blipFill>
            <a:blip r:embed="rId9"/>
            <a:stretch>
              <a:fillRect l="0" t="0" r="0" b="0"/>
            </a:stretch>
          </a:blipFill>
        </p:spPr>
      </p:sp>
      <p:sp>
        <p:nvSpPr>
          <p:cNvPr name="TextBox 13" id="13"/>
          <p:cNvSpPr txBox="true"/>
          <p:nvPr/>
        </p:nvSpPr>
        <p:spPr>
          <a:xfrm rot="0">
            <a:off x="9144000" y="439596"/>
            <a:ext cx="6700964" cy="1263932"/>
          </a:xfrm>
          <a:prstGeom prst="rect">
            <a:avLst/>
          </a:prstGeom>
        </p:spPr>
        <p:txBody>
          <a:bodyPr anchor="t" rtlCol="false" tIns="0" lIns="0" bIns="0" rIns="0">
            <a:spAutoFit/>
          </a:bodyPr>
          <a:lstStyle/>
          <a:p>
            <a:pPr algn="l">
              <a:lnSpc>
                <a:spcPts val="9894"/>
              </a:lnSpc>
            </a:pPr>
            <a:r>
              <a:rPr lang="en-US" sz="8913">
                <a:solidFill>
                  <a:srgbClr val="3428BA"/>
                </a:solidFill>
                <a:latin typeface="Anton"/>
                <a:ea typeface="Anton"/>
                <a:cs typeface="Anton"/>
                <a:sym typeface="Anton"/>
              </a:rPr>
              <a:t>AGENDA...</a:t>
            </a:r>
          </a:p>
        </p:txBody>
      </p:sp>
      <p:sp>
        <p:nvSpPr>
          <p:cNvPr name="TextBox 14" id="14"/>
          <p:cNvSpPr txBox="true"/>
          <p:nvPr/>
        </p:nvSpPr>
        <p:spPr>
          <a:xfrm rot="0">
            <a:off x="12929719" y="1668910"/>
            <a:ext cx="5830490" cy="1107658"/>
          </a:xfrm>
          <a:prstGeom prst="rect">
            <a:avLst/>
          </a:prstGeom>
        </p:spPr>
        <p:txBody>
          <a:bodyPr anchor="t" rtlCol="false" tIns="0" lIns="0" bIns="0" rIns="0">
            <a:spAutoFit/>
          </a:bodyPr>
          <a:lstStyle/>
          <a:p>
            <a:pPr algn="l">
              <a:lnSpc>
                <a:spcPts val="8608"/>
              </a:lnSpc>
            </a:pPr>
            <a:r>
              <a:rPr lang="en-US" sz="7755">
                <a:solidFill>
                  <a:srgbClr val="FFFFFF"/>
                </a:solidFill>
                <a:latin typeface="Anton"/>
                <a:ea typeface="Anton"/>
                <a:cs typeface="Anton"/>
                <a:sym typeface="Anton"/>
              </a:rPr>
              <a:t>OF THE DAY...</a:t>
            </a:r>
          </a:p>
        </p:txBody>
      </p:sp>
      <p:sp>
        <p:nvSpPr>
          <p:cNvPr name="TextBox 15" id="15"/>
          <p:cNvSpPr txBox="true"/>
          <p:nvPr/>
        </p:nvSpPr>
        <p:spPr>
          <a:xfrm rot="0">
            <a:off x="11494839" y="3585802"/>
            <a:ext cx="6793161" cy="6437308"/>
          </a:xfrm>
          <a:prstGeom prst="rect">
            <a:avLst/>
          </a:prstGeom>
        </p:spPr>
        <p:txBody>
          <a:bodyPr anchor="t" rtlCol="false" tIns="0" lIns="0" bIns="0" rIns="0">
            <a:spAutoFit/>
          </a:bodyPr>
          <a:lstStyle/>
          <a:p>
            <a:pPr algn="l">
              <a:lnSpc>
                <a:spcPts val="7290"/>
              </a:lnSpc>
            </a:pPr>
            <a:r>
              <a:rPr lang="en-US" sz="4189" b="true">
                <a:solidFill>
                  <a:srgbClr val="000000"/>
                </a:solidFill>
                <a:latin typeface="Poppins Bold"/>
                <a:ea typeface="Poppins Bold"/>
                <a:cs typeface="Poppins Bold"/>
                <a:sym typeface="Poppins Bold"/>
              </a:rPr>
              <a:t>Abstract</a:t>
            </a:r>
          </a:p>
          <a:p>
            <a:pPr algn="l">
              <a:lnSpc>
                <a:spcPts val="7290"/>
              </a:lnSpc>
            </a:pPr>
            <a:r>
              <a:rPr lang="en-US" sz="4189" b="true">
                <a:solidFill>
                  <a:srgbClr val="000000"/>
                </a:solidFill>
                <a:latin typeface="Poppins Bold"/>
                <a:ea typeface="Poppins Bold"/>
                <a:cs typeface="Poppins Bold"/>
                <a:sym typeface="Poppins Bold"/>
              </a:rPr>
              <a:t>Introduction</a:t>
            </a:r>
          </a:p>
          <a:p>
            <a:pPr algn="l">
              <a:lnSpc>
                <a:spcPts val="7290"/>
              </a:lnSpc>
            </a:pPr>
            <a:r>
              <a:rPr lang="en-US" sz="4189" b="true">
                <a:solidFill>
                  <a:srgbClr val="000000"/>
                </a:solidFill>
                <a:latin typeface="Poppins Bold"/>
                <a:ea typeface="Poppins Bold"/>
                <a:cs typeface="Poppins Bold"/>
                <a:sym typeface="Poppins Bold"/>
              </a:rPr>
              <a:t>Key Concepts</a:t>
            </a:r>
          </a:p>
          <a:p>
            <a:pPr algn="l">
              <a:lnSpc>
                <a:spcPts val="7290"/>
              </a:lnSpc>
            </a:pPr>
            <a:r>
              <a:rPr lang="en-US" sz="4189" b="true">
                <a:solidFill>
                  <a:srgbClr val="000000"/>
                </a:solidFill>
                <a:latin typeface="Poppins Bold"/>
                <a:ea typeface="Poppins Bold"/>
                <a:cs typeface="Poppins Bold"/>
                <a:sym typeface="Poppins Bold"/>
              </a:rPr>
              <a:t>Dataset Details</a:t>
            </a:r>
            <a:r>
              <a:rPr lang="en-US" sz="4189" b="true">
                <a:solidFill>
                  <a:srgbClr val="000000"/>
                </a:solidFill>
                <a:latin typeface="Poppins Bold"/>
                <a:ea typeface="Poppins Bold"/>
                <a:cs typeface="Poppins Bold"/>
                <a:sym typeface="Poppins Bold"/>
              </a:rPr>
              <a:t> Implementation</a:t>
            </a:r>
          </a:p>
          <a:p>
            <a:pPr algn="l">
              <a:lnSpc>
                <a:spcPts val="7290"/>
              </a:lnSpc>
            </a:pPr>
            <a:r>
              <a:rPr lang="en-US" sz="4189" b="true">
                <a:solidFill>
                  <a:srgbClr val="000000"/>
                </a:solidFill>
                <a:latin typeface="Poppins Bold"/>
                <a:ea typeface="Poppins Bold"/>
                <a:cs typeface="Poppins Bold"/>
                <a:sym typeface="Poppins Bold"/>
              </a:rPr>
              <a:t>Related Clicks</a:t>
            </a:r>
          </a:p>
          <a:p>
            <a:pPr algn="l">
              <a:lnSpc>
                <a:spcPts val="7290"/>
              </a:lnSpc>
            </a:pPr>
            <a:r>
              <a:rPr lang="en-US" b="true" sz="4189">
                <a:solidFill>
                  <a:srgbClr val="000000"/>
                </a:solidFill>
                <a:latin typeface="Poppins Bold"/>
                <a:ea typeface="Poppins Bold"/>
                <a:cs typeface="Poppins Bold"/>
                <a:sym typeface="Poppins Bold"/>
              </a:rPr>
              <a:t>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21168" y="0"/>
            <a:ext cx="10324321" cy="10324321"/>
          </a:xfrm>
          <a:custGeom>
            <a:avLst/>
            <a:gdLst/>
            <a:ahLst/>
            <a:cxnLst/>
            <a:rect r="r" b="b" t="t" l="l"/>
            <a:pathLst>
              <a:path h="10324321" w="10324321">
                <a:moveTo>
                  <a:pt x="0" y="0"/>
                </a:moveTo>
                <a:lnTo>
                  <a:pt x="10324320" y="0"/>
                </a:lnTo>
                <a:lnTo>
                  <a:pt x="10324320" y="10324321"/>
                </a:lnTo>
                <a:lnTo>
                  <a:pt x="0" y="10324321"/>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3790" y="5898849"/>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58100" y="0"/>
            <a:ext cx="1042965" cy="10429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35929" y="279023"/>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8" id="8"/>
          <p:cNvPicPr>
            <a:picLocks noChangeAspect="true"/>
          </p:cNvPicPr>
          <p:nvPr/>
        </p:nvPicPr>
        <p:blipFill>
          <a:blip r:embed="rId8"/>
          <a:srcRect l="0" t="0" r="0" b="0"/>
          <a:stretch>
            <a:fillRect/>
          </a:stretch>
        </p:blipFill>
        <p:spPr>
          <a:xfrm flipH="false" flipV="false" rot="0">
            <a:off x="1355315" y="4303831"/>
            <a:ext cx="1098588" cy="1381871"/>
          </a:xfrm>
          <a:prstGeom prst="rect">
            <a:avLst/>
          </a:prstGeom>
        </p:spPr>
      </p:pic>
      <p:sp>
        <p:nvSpPr>
          <p:cNvPr name="TextBox 9" id="9"/>
          <p:cNvSpPr txBox="true"/>
          <p:nvPr/>
        </p:nvSpPr>
        <p:spPr>
          <a:xfrm rot="0">
            <a:off x="3050714" y="2166070"/>
            <a:ext cx="12241693" cy="6804844"/>
          </a:xfrm>
          <a:prstGeom prst="rect">
            <a:avLst/>
          </a:prstGeom>
        </p:spPr>
        <p:txBody>
          <a:bodyPr anchor="t" rtlCol="false" tIns="0" lIns="0" bIns="0" rIns="0">
            <a:spAutoFit/>
          </a:bodyPr>
          <a:lstStyle/>
          <a:p>
            <a:pPr algn="just" marL="482700" indent="-241350" lvl="1">
              <a:lnSpc>
                <a:spcPts val="4203"/>
              </a:lnSpc>
              <a:buFont typeface="Arial"/>
              <a:buChar char="•"/>
            </a:pPr>
            <a:r>
              <a:rPr lang="en-US" sz="2235">
                <a:solidFill>
                  <a:srgbClr val="000000"/>
                </a:solidFill>
                <a:latin typeface="Poppins"/>
                <a:ea typeface="Poppins"/>
                <a:cs typeface="Poppins"/>
                <a:sym typeface="Poppins"/>
              </a:rPr>
              <a:t>This learning journey covers essential concepts in Artificial Intelligence (AI) and Data Science, focusing on both theory and practical applications. It includes an introduction to AI, core machine learning concepts, and Python programming fundamentals such as data structures, control flow, functions, exception handling, and object-oriented programming.</a:t>
            </a:r>
          </a:p>
          <a:p>
            <a:pPr algn="just" marL="482700" indent="-241350" lvl="1">
              <a:lnSpc>
                <a:spcPts val="4203"/>
              </a:lnSpc>
              <a:buFont typeface="Arial"/>
              <a:buChar char="•"/>
            </a:pPr>
            <a:r>
              <a:rPr lang="en-US" sz="2235">
                <a:solidFill>
                  <a:srgbClr val="000000"/>
                </a:solidFill>
                <a:latin typeface="Poppins"/>
                <a:ea typeface="Poppins"/>
                <a:cs typeface="Poppins"/>
                <a:sym typeface="Poppins"/>
              </a:rPr>
              <a:t>The course also emphasizes data analysis using Python libraries like NumPy, Pandas, and Matplotlib for data manipulation, statistics, and visualization, along with SQL for efficient database management.</a:t>
            </a:r>
          </a:p>
          <a:p>
            <a:pPr algn="just" marL="482700" indent="-241350" lvl="1">
              <a:lnSpc>
                <a:spcPts val="4203"/>
              </a:lnSpc>
              <a:buFont typeface="Arial"/>
              <a:buChar char="•"/>
            </a:pPr>
            <a:r>
              <a:rPr lang="en-US" sz="2235">
                <a:solidFill>
                  <a:srgbClr val="000000"/>
                </a:solidFill>
                <a:latin typeface="Poppins"/>
                <a:ea typeface="Poppins"/>
                <a:cs typeface="Poppins"/>
                <a:sym typeface="Poppins"/>
              </a:rPr>
              <a:t>Advanced machine learning techniques—linear and logistic regression, Naive Bayes, hypothesis testing, and evaluation metrics—are applied to real-world datasets including wine quality, housing prices, stock market trends, movie ratings, and more.</a:t>
            </a:r>
          </a:p>
          <a:p>
            <a:pPr algn="just">
              <a:lnSpc>
                <a:spcPts val="4203"/>
              </a:lnSpc>
            </a:pPr>
          </a:p>
        </p:txBody>
      </p:sp>
      <p:sp>
        <p:nvSpPr>
          <p:cNvPr name="Freeform 10" id="10"/>
          <p:cNvSpPr/>
          <p:nvPr/>
        </p:nvSpPr>
        <p:spPr>
          <a:xfrm flipH="false" flipV="false" rot="0">
            <a:off x="16799874" y="391161"/>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1" id="11"/>
          <p:cNvPicPr>
            <a:picLocks noChangeAspect="true"/>
          </p:cNvPicPr>
          <p:nvPr/>
        </p:nvPicPr>
        <p:blipFill>
          <a:blip r:embed="rId8"/>
          <a:srcRect l="0" t="0" r="0" b="0"/>
          <a:stretch>
            <a:fillRect/>
          </a:stretch>
        </p:blipFill>
        <p:spPr>
          <a:xfrm flipH="false" flipV="false" rot="0">
            <a:off x="15685338" y="5391660"/>
            <a:ext cx="1203221" cy="1513485"/>
          </a:xfrm>
          <a:prstGeom prst="rect">
            <a:avLst/>
          </a:prstGeom>
        </p:spPr>
      </p:pic>
      <p:grpSp>
        <p:nvGrpSpPr>
          <p:cNvPr name="Group 12" id="12"/>
          <p:cNvGrpSpPr/>
          <p:nvPr/>
        </p:nvGrpSpPr>
        <p:grpSpPr>
          <a:xfrm rot="0">
            <a:off x="17449382" y="9492167"/>
            <a:ext cx="1042965" cy="104296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7843411" y="9771190"/>
            <a:ext cx="481391" cy="484918"/>
          </a:xfrm>
          <a:custGeom>
            <a:avLst/>
            <a:gdLst/>
            <a:ahLst/>
            <a:cxnLst/>
            <a:rect r="r" b="b" t="t" l="l"/>
            <a:pathLst>
              <a:path h="484918" w="481391">
                <a:moveTo>
                  <a:pt x="0" y="0"/>
                </a:moveTo>
                <a:lnTo>
                  <a:pt x="481392" y="0"/>
                </a:lnTo>
                <a:lnTo>
                  <a:pt x="481392"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5214450" y="-142875"/>
            <a:ext cx="8721395" cy="1332574"/>
          </a:xfrm>
          <a:prstGeom prst="rect">
            <a:avLst/>
          </a:prstGeom>
        </p:spPr>
        <p:txBody>
          <a:bodyPr anchor="t" rtlCol="false" tIns="0" lIns="0" bIns="0" rIns="0">
            <a:spAutoFit/>
          </a:bodyPr>
          <a:lstStyle/>
          <a:p>
            <a:pPr algn="ctr">
              <a:lnSpc>
                <a:spcPts val="10961"/>
              </a:lnSpc>
              <a:spcBef>
                <a:spcPct val="0"/>
              </a:spcBef>
            </a:pPr>
            <a:r>
              <a:rPr lang="en-US" sz="7829">
                <a:solidFill>
                  <a:srgbClr val="3428BA"/>
                </a:solidFill>
                <a:latin typeface="Anton"/>
                <a:ea typeface="Anton"/>
                <a:cs typeface="Anton"/>
                <a:sym typeface="Anton"/>
              </a:rPr>
              <a:t>ABSTRACT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3790" y="5898849"/>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58100" y="0"/>
            <a:ext cx="1042965" cy="10429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35929" y="279023"/>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8" id="8"/>
          <p:cNvPicPr>
            <a:picLocks noChangeAspect="true"/>
          </p:cNvPicPr>
          <p:nvPr/>
        </p:nvPicPr>
        <p:blipFill>
          <a:blip r:embed="rId8"/>
          <a:srcRect l="0" t="0" r="0" b="0"/>
          <a:stretch>
            <a:fillRect/>
          </a:stretch>
        </p:blipFill>
        <p:spPr>
          <a:xfrm flipH="false" flipV="false" rot="0">
            <a:off x="1355315" y="4303831"/>
            <a:ext cx="1098588" cy="1381871"/>
          </a:xfrm>
          <a:prstGeom prst="rect">
            <a:avLst/>
          </a:prstGeom>
        </p:spPr>
      </p:pic>
      <p:sp>
        <p:nvSpPr>
          <p:cNvPr name="TextBox 9" id="9"/>
          <p:cNvSpPr txBox="true"/>
          <p:nvPr/>
        </p:nvSpPr>
        <p:spPr>
          <a:xfrm rot="0">
            <a:off x="12840214" y="-216390"/>
            <a:ext cx="8723552" cy="1332869"/>
          </a:xfrm>
          <a:prstGeom prst="rect">
            <a:avLst/>
          </a:prstGeom>
        </p:spPr>
        <p:txBody>
          <a:bodyPr anchor="t" rtlCol="false" tIns="0" lIns="0" bIns="0" rIns="0">
            <a:spAutoFit/>
          </a:bodyPr>
          <a:lstStyle/>
          <a:p>
            <a:pPr algn="ctr">
              <a:lnSpc>
                <a:spcPts val="10963"/>
              </a:lnSpc>
              <a:spcBef>
                <a:spcPct val="0"/>
              </a:spcBef>
            </a:pPr>
            <a:r>
              <a:rPr lang="en-US" sz="7831">
                <a:solidFill>
                  <a:srgbClr val="3428BA"/>
                </a:solidFill>
                <a:latin typeface="Anton"/>
                <a:ea typeface="Anton"/>
                <a:cs typeface="Anton"/>
                <a:sym typeface="Anton"/>
              </a:rPr>
              <a:t>CONTD...</a:t>
            </a:r>
          </a:p>
        </p:txBody>
      </p:sp>
      <p:sp>
        <p:nvSpPr>
          <p:cNvPr name="Freeform 10" id="10"/>
          <p:cNvSpPr/>
          <p:nvPr/>
        </p:nvSpPr>
        <p:spPr>
          <a:xfrm flipH="false" flipV="false" rot="0">
            <a:off x="15785453" y="1028700"/>
            <a:ext cx="2947693" cy="4114800"/>
          </a:xfrm>
          <a:custGeom>
            <a:avLst/>
            <a:gdLst/>
            <a:ahLst/>
            <a:cxnLst/>
            <a:rect r="r" b="b" t="t" l="l"/>
            <a:pathLst>
              <a:path h="4114800" w="2947693">
                <a:moveTo>
                  <a:pt x="0" y="0"/>
                </a:moveTo>
                <a:lnTo>
                  <a:pt x="2947694" y="0"/>
                </a:lnTo>
                <a:lnTo>
                  <a:pt x="294769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1" id="11"/>
          <p:cNvPicPr>
            <a:picLocks noChangeAspect="true"/>
          </p:cNvPicPr>
          <p:nvPr/>
        </p:nvPicPr>
        <p:blipFill>
          <a:blip r:embed="rId8"/>
          <a:srcRect l="0" t="0" r="0" b="0"/>
          <a:stretch>
            <a:fillRect/>
          </a:stretch>
        </p:blipFill>
        <p:spPr>
          <a:xfrm flipH="false" flipV="false" rot="0">
            <a:off x="15685338" y="5391660"/>
            <a:ext cx="1203221" cy="1513485"/>
          </a:xfrm>
          <a:prstGeom prst="rect">
            <a:avLst/>
          </a:prstGeom>
        </p:spPr>
      </p:pic>
      <p:grpSp>
        <p:nvGrpSpPr>
          <p:cNvPr name="Group 12" id="12"/>
          <p:cNvGrpSpPr/>
          <p:nvPr/>
        </p:nvGrpSpPr>
        <p:grpSpPr>
          <a:xfrm rot="0">
            <a:off x="17449382" y="9492167"/>
            <a:ext cx="1042965" cy="104296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7843411" y="9771190"/>
            <a:ext cx="481391" cy="484918"/>
          </a:xfrm>
          <a:custGeom>
            <a:avLst/>
            <a:gdLst/>
            <a:ahLst/>
            <a:cxnLst/>
            <a:rect r="r" b="b" t="t" l="l"/>
            <a:pathLst>
              <a:path h="484918" w="481391">
                <a:moveTo>
                  <a:pt x="0" y="0"/>
                </a:moveTo>
                <a:lnTo>
                  <a:pt x="481392" y="0"/>
                </a:lnTo>
                <a:lnTo>
                  <a:pt x="481392"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2741119" y="2016807"/>
            <a:ext cx="12337073" cy="6601684"/>
          </a:xfrm>
          <a:prstGeom prst="rect">
            <a:avLst/>
          </a:prstGeom>
        </p:spPr>
        <p:txBody>
          <a:bodyPr anchor="t" rtlCol="false" tIns="0" lIns="0" bIns="0" rIns="0">
            <a:spAutoFit/>
          </a:bodyPr>
          <a:lstStyle/>
          <a:p>
            <a:pPr algn="just" marL="505347" indent="-252673" lvl="1">
              <a:lnSpc>
                <a:spcPts val="4377"/>
              </a:lnSpc>
              <a:buFont typeface="Arial"/>
              <a:buChar char="•"/>
            </a:pPr>
            <a:r>
              <a:rPr lang="en-US" sz="2340">
                <a:solidFill>
                  <a:srgbClr val="3428BA"/>
                </a:solidFill>
                <a:latin typeface="Poppins"/>
                <a:ea typeface="Poppins"/>
                <a:cs typeface="Poppins"/>
                <a:sym typeface="Poppins"/>
              </a:rPr>
              <a:t>The project presents a House Price Prediction Web Application developed using Streamlit and Machine Learning techniques. The system utilizes a housing dataset to train a Linear Regression model for predicting house prices based on key features such as area, bedrooms, bathrooms, floors, parking, and total rooms. The application provides an interactive interface where users can input property details and receive an estimated price.</a:t>
            </a:r>
          </a:p>
          <a:p>
            <a:pPr algn="just" marL="505347" indent="-252673" lvl="1">
              <a:lnSpc>
                <a:spcPts val="4377"/>
              </a:lnSpc>
              <a:buFont typeface="Arial"/>
              <a:buChar char="•"/>
            </a:pPr>
            <a:r>
              <a:rPr lang="en-US" sz="2340">
                <a:solidFill>
                  <a:srgbClr val="3428BA"/>
                </a:solidFill>
                <a:latin typeface="Poppins"/>
                <a:ea typeface="Poppins"/>
                <a:cs typeface="Poppins"/>
                <a:sym typeface="Poppins"/>
              </a:rPr>
              <a:t>In addition to predictions, the app offers data exploration and visualization tools. Users can analyze scatter plots (e.g., Rooms vs Price, Area vs Price) and generate custom plots to understand feature relationships. A correlation heatmap is included to highlight dependencies among numerical variables. The dataset viewer allows sorting and interactive inspection of the data.</a:t>
            </a:r>
          </a:p>
          <a:p>
            <a:pPr algn="just">
              <a:lnSpc>
                <a:spcPts val="4377"/>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66449" y="0"/>
            <a:ext cx="1042965" cy="10429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7580" y="279023"/>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310818" y="365452"/>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INTRODUCTION</a:t>
            </a:r>
          </a:p>
        </p:txBody>
      </p:sp>
      <p:sp>
        <p:nvSpPr>
          <p:cNvPr name="TextBox 8" id="8"/>
          <p:cNvSpPr txBox="true"/>
          <p:nvPr/>
        </p:nvSpPr>
        <p:spPr>
          <a:xfrm rot="0">
            <a:off x="2052582" y="1997718"/>
            <a:ext cx="15206718" cy="7091700"/>
          </a:xfrm>
          <a:prstGeom prst="rect">
            <a:avLst/>
          </a:prstGeom>
        </p:spPr>
        <p:txBody>
          <a:bodyPr anchor="t" rtlCol="false" tIns="0" lIns="0" bIns="0" rIns="0">
            <a:spAutoFit/>
          </a:bodyPr>
          <a:lstStyle/>
          <a:p>
            <a:pPr algn="just" marL="580754" indent="-290377" lvl="1">
              <a:lnSpc>
                <a:spcPts val="5137"/>
              </a:lnSpc>
              <a:buFont typeface="Arial"/>
              <a:buChar char="•"/>
            </a:pPr>
            <a:r>
              <a:rPr lang="en-US" sz="2689">
                <a:solidFill>
                  <a:srgbClr val="000000"/>
                </a:solidFill>
                <a:latin typeface="Poppins"/>
                <a:ea typeface="Poppins"/>
                <a:cs typeface="Poppins"/>
                <a:sym typeface="Poppins"/>
              </a:rPr>
              <a:t>In recent years, the application of machine learning in real estate has gained significant importance, as it enables accurate prediction of property prices based on various influencing factors. </a:t>
            </a:r>
          </a:p>
          <a:p>
            <a:pPr algn="just" marL="580754" indent="-290377" lvl="1">
              <a:lnSpc>
                <a:spcPts val="5137"/>
              </a:lnSpc>
              <a:buFont typeface="Arial"/>
              <a:buChar char="•"/>
            </a:pPr>
            <a:r>
              <a:rPr lang="en-US" sz="2689">
                <a:solidFill>
                  <a:srgbClr val="000000"/>
                </a:solidFill>
                <a:latin typeface="Poppins"/>
                <a:ea typeface="Poppins"/>
                <a:cs typeface="Poppins"/>
                <a:sym typeface="Poppins"/>
              </a:rPr>
              <a:t>This internship provided a strong foundation in Artificial Intelligence, Data Science, and Machine Learning using Python and SQL. It covers essential Python programming concepts, data structures, object-oriented programming, and data analysis with NumPy, Pandas, Matplotlib, and exploratory data analysis. </a:t>
            </a:r>
          </a:p>
          <a:p>
            <a:pPr algn="just" marL="580754" indent="-290377" lvl="1">
              <a:lnSpc>
                <a:spcPts val="5137"/>
              </a:lnSpc>
              <a:buFont typeface="Arial"/>
              <a:buChar char="•"/>
            </a:pPr>
            <a:r>
              <a:rPr lang="en-US" sz="2689">
                <a:solidFill>
                  <a:srgbClr val="000000"/>
                </a:solidFill>
                <a:latin typeface="Poppins"/>
                <a:ea typeface="Poppins"/>
                <a:cs typeface="Poppins"/>
                <a:sym typeface="Poppins"/>
              </a:rPr>
              <a:t>Machine learning modules introduce regression techniques, logistic regression, Naive Bayes, and model evaluation methods. </a:t>
            </a:r>
          </a:p>
          <a:p>
            <a:pPr algn="just" marL="580754" indent="-290377" lvl="1">
              <a:lnSpc>
                <a:spcPts val="5137"/>
              </a:lnSpc>
              <a:buFont typeface="Arial"/>
              <a:buChar char="•"/>
            </a:pPr>
            <a:r>
              <a:rPr lang="en-US" sz="2689">
                <a:solidFill>
                  <a:srgbClr val="000000"/>
                </a:solidFill>
                <a:latin typeface="Poppins"/>
                <a:ea typeface="Poppins"/>
                <a:cs typeface="Poppins"/>
                <a:sym typeface="Poppins"/>
              </a:rPr>
              <a:t>The concepts are applied through real-time tasks such as house price prediction ensuring both theoretical knowledge and hands-on experience.</a:t>
            </a:r>
          </a:p>
        </p:txBody>
      </p:sp>
      <p:sp>
        <p:nvSpPr>
          <p:cNvPr name="Freeform 9" id="9"/>
          <p:cNvSpPr/>
          <p:nvPr/>
        </p:nvSpPr>
        <p:spPr>
          <a:xfrm flipH="false" flipV="false" rot="0">
            <a:off x="-1105571" y="6172200"/>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1679250">
            <a:off x="15880983" y="8038610"/>
            <a:ext cx="3518635" cy="3518635"/>
          </a:xfrm>
          <a:custGeom>
            <a:avLst/>
            <a:gdLst/>
            <a:ahLst/>
            <a:cxnLst/>
            <a:rect r="r" b="b" t="t" l="l"/>
            <a:pathLst>
              <a:path h="3518635" w="3518635">
                <a:moveTo>
                  <a:pt x="0" y="0"/>
                </a:moveTo>
                <a:lnTo>
                  <a:pt x="3518634" y="0"/>
                </a:lnTo>
                <a:lnTo>
                  <a:pt x="3518634" y="3518634"/>
                </a:lnTo>
                <a:lnTo>
                  <a:pt x="0" y="3518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66449" y="0"/>
            <a:ext cx="1042965" cy="10429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7580" y="279023"/>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1597443" y="-161925"/>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CONTD...</a:t>
            </a:r>
          </a:p>
        </p:txBody>
      </p:sp>
      <p:sp>
        <p:nvSpPr>
          <p:cNvPr name="TextBox 8" id="8"/>
          <p:cNvSpPr txBox="true"/>
          <p:nvPr/>
        </p:nvSpPr>
        <p:spPr>
          <a:xfrm rot="0">
            <a:off x="1235722" y="1327466"/>
            <a:ext cx="16254468" cy="8387100"/>
          </a:xfrm>
          <a:prstGeom prst="rect">
            <a:avLst/>
          </a:prstGeom>
        </p:spPr>
        <p:txBody>
          <a:bodyPr anchor="t" rtlCol="false" tIns="0" lIns="0" bIns="0" rIns="0">
            <a:spAutoFit/>
          </a:bodyPr>
          <a:lstStyle/>
          <a:p>
            <a:pPr algn="just" marL="580754" indent="-290377" lvl="1">
              <a:lnSpc>
                <a:spcPts val="5137"/>
              </a:lnSpc>
              <a:buFont typeface="Arial"/>
              <a:buChar char="•"/>
            </a:pPr>
            <a:r>
              <a:rPr lang="en-US" sz="2689">
                <a:solidFill>
                  <a:srgbClr val="000000"/>
                </a:solidFill>
                <a:latin typeface="Poppins"/>
                <a:ea typeface="Poppins"/>
                <a:cs typeface="Poppins"/>
                <a:sym typeface="Poppins"/>
              </a:rPr>
              <a:t>House price prediction is a challenging task because it depends on multiple features such as area, number of bedrooms, bathrooms, floors, parking facilities, and other attributes.</a:t>
            </a:r>
          </a:p>
          <a:p>
            <a:pPr algn="just" marL="580754" indent="-290377" lvl="1">
              <a:lnSpc>
                <a:spcPts val="5137"/>
              </a:lnSpc>
              <a:buFont typeface="Arial"/>
              <a:buChar char="•"/>
            </a:pPr>
            <a:r>
              <a:rPr lang="en-US" sz="2689">
                <a:solidFill>
                  <a:srgbClr val="000000"/>
                </a:solidFill>
                <a:latin typeface="Poppins"/>
                <a:ea typeface="Poppins"/>
                <a:cs typeface="Poppins"/>
                <a:sym typeface="Poppins"/>
              </a:rPr>
              <a:t>Traditional estimation methods are often subjective, whereas machine learning provides a data-driven and reliable approach.</a:t>
            </a:r>
          </a:p>
          <a:p>
            <a:pPr algn="just" marL="580754" indent="-290377" lvl="1">
              <a:lnSpc>
                <a:spcPts val="5137"/>
              </a:lnSpc>
              <a:buFont typeface="Arial"/>
              <a:buChar char="•"/>
            </a:pPr>
            <a:r>
              <a:rPr lang="en-US" sz="2689">
                <a:solidFill>
                  <a:srgbClr val="000000"/>
                </a:solidFill>
                <a:latin typeface="Poppins"/>
                <a:ea typeface="Poppins"/>
                <a:cs typeface="Poppins"/>
                <a:sym typeface="Poppins"/>
              </a:rPr>
              <a:t>This project focuses on developing a House Price Prediction Web Application using Streamlit and a Linear Regression model. </a:t>
            </a:r>
            <a:r>
              <a:rPr lang="en-US" sz="2689">
                <a:solidFill>
                  <a:srgbClr val="000000"/>
                </a:solidFill>
                <a:latin typeface="Poppins"/>
                <a:ea typeface="Poppins"/>
                <a:cs typeface="Poppins"/>
                <a:sym typeface="Poppins"/>
              </a:rPr>
              <a:t>The dataset is preprocessed, cleaned, and visualized to identify trends and relationships. The system is designed to split the dataset into training and testing sets, ensuring the model is well-evaluated before deployment. </a:t>
            </a:r>
          </a:p>
          <a:p>
            <a:pPr algn="just" marL="580754" indent="-290377" lvl="1">
              <a:lnSpc>
                <a:spcPts val="5137"/>
              </a:lnSpc>
              <a:buFont typeface="Arial"/>
              <a:buChar char="•"/>
            </a:pPr>
            <a:r>
              <a:rPr lang="en-US" sz="2689">
                <a:solidFill>
                  <a:srgbClr val="000000"/>
                </a:solidFill>
                <a:latin typeface="Poppins"/>
                <a:ea typeface="Poppins"/>
                <a:cs typeface="Poppins"/>
                <a:sym typeface="Poppins"/>
              </a:rPr>
              <a:t>Users can input property details through an interactive interface, and the application instantly predicts the estimated price.</a:t>
            </a:r>
          </a:p>
          <a:p>
            <a:pPr algn="just" marL="580754" indent="-290377" lvl="1">
              <a:lnSpc>
                <a:spcPts val="5137"/>
              </a:lnSpc>
              <a:buFont typeface="Arial"/>
              <a:buChar char="•"/>
            </a:pPr>
            <a:r>
              <a:rPr lang="en-US" sz="2689">
                <a:solidFill>
                  <a:srgbClr val="000000"/>
                </a:solidFill>
                <a:latin typeface="Poppins"/>
                <a:ea typeface="Poppins"/>
                <a:cs typeface="Poppins"/>
                <a:sym typeface="Poppins"/>
              </a:rPr>
              <a:t>Additionally, the project integrates data visualization features such as scatter plots and correlation heatmaps, allowing users to explore the dataset and better understand the factors that influence house pricing.</a:t>
            </a:r>
          </a:p>
        </p:txBody>
      </p:sp>
      <p:sp>
        <p:nvSpPr>
          <p:cNvPr name="Freeform 9" id="9"/>
          <p:cNvSpPr/>
          <p:nvPr/>
        </p:nvSpPr>
        <p:spPr>
          <a:xfrm flipH="false" flipV="false" rot="0">
            <a:off x="-1711972" y="6172200"/>
            <a:ext cx="2947693" cy="4114800"/>
          </a:xfrm>
          <a:custGeom>
            <a:avLst/>
            <a:gdLst/>
            <a:ahLst/>
            <a:cxnLst/>
            <a:rect r="r" b="b" t="t" l="l"/>
            <a:pathLst>
              <a:path h="4114800" w="2947693">
                <a:moveTo>
                  <a:pt x="0" y="0"/>
                </a:moveTo>
                <a:lnTo>
                  <a:pt x="2947694" y="0"/>
                </a:lnTo>
                <a:lnTo>
                  <a:pt x="294769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14417112" cy="1543509"/>
            <a:chOff x="0" y="0"/>
            <a:chExt cx="3436360" cy="367900"/>
          </a:xfrm>
        </p:grpSpPr>
        <p:sp>
          <p:nvSpPr>
            <p:cNvPr name="Freeform 4" id="4"/>
            <p:cNvSpPr/>
            <p:nvPr/>
          </p:nvSpPr>
          <p:spPr>
            <a:xfrm flipH="false" flipV="false" rot="0">
              <a:off x="0" y="0"/>
              <a:ext cx="3436360" cy="367900"/>
            </a:xfrm>
            <a:custGeom>
              <a:avLst/>
              <a:gdLst/>
              <a:ahLst/>
              <a:cxnLst/>
              <a:rect r="r" b="b" t="t" l="l"/>
              <a:pathLst>
                <a:path h="367900" w="3436360">
                  <a:moveTo>
                    <a:pt x="0" y="0"/>
                  </a:moveTo>
                  <a:lnTo>
                    <a:pt x="3436360" y="0"/>
                  </a:lnTo>
                  <a:lnTo>
                    <a:pt x="3436360" y="367900"/>
                  </a:lnTo>
                  <a:lnTo>
                    <a:pt x="0" y="36790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57150"/>
              <a:ext cx="3436360" cy="425050"/>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grpSp>
        <p:nvGrpSpPr>
          <p:cNvPr name="Group 7" id="7"/>
          <p:cNvGrpSpPr/>
          <p:nvPr/>
        </p:nvGrpSpPr>
        <p:grpSpPr>
          <a:xfrm rot="0">
            <a:off x="-277131" y="-14265"/>
            <a:ext cx="1042965" cy="104296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16899" y="264759"/>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7259300" y="3670468"/>
            <a:ext cx="4032551" cy="403255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pic>
        <p:nvPicPr>
          <p:cNvPr name="Picture 14" id="14"/>
          <p:cNvPicPr>
            <a:picLocks noChangeAspect="true"/>
          </p:cNvPicPr>
          <p:nvPr/>
        </p:nvPicPr>
        <p:blipFill>
          <a:blip r:embed="rId6"/>
          <a:srcRect l="0" t="0" r="0" b="0"/>
          <a:stretch>
            <a:fillRect/>
          </a:stretch>
        </p:blipFill>
        <p:spPr>
          <a:xfrm flipH="true" flipV="false" rot="0">
            <a:off x="14221701" y="392517"/>
            <a:ext cx="3958208" cy="1899940"/>
          </a:xfrm>
          <a:prstGeom prst="rect">
            <a:avLst/>
          </a:prstGeom>
        </p:spPr>
      </p:pic>
      <p:pic>
        <p:nvPicPr>
          <p:cNvPr name="Picture 15" id="15"/>
          <p:cNvPicPr>
            <a:picLocks noChangeAspect="true"/>
          </p:cNvPicPr>
          <p:nvPr/>
        </p:nvPicPr>
        <p:blipFill>
          <a:blip r:embed="rId6"/>
          <a:srcRect l="0" t="0" r="0" b="0"/>
          <a:stretch>
            <a:fillRect/>
          </a:stretch>
        </p:blipFill>
        <p:spPr>
          <a:xfrm flipH="true" flipV="false" rot="0">
            <a:off x="15938961" y="8731663"/>
            <a:ext cx="3240285" cy="1555337"/>
          </a:xfrm>
          <a:prstGeom prst="rect">
            <a:avLst/>
          </a:prstGeom>
        </p:spPr>
      </p:pic>
      <p:sp>
        <p:nvSpPr>
          <p:cNvPr name="Freeform 16" id="16"/>
          <p:cNvSpPr/>
          <p:nvPr/>
        </p:nvSpPr>
        <p:spPr>
          <a:xfrm flipH="false" flipV="false" rot="0">
            <a:off x="2824553" y="9038887"/>
            <a:ext cx="438826" cy="438826"/>
          </a:xfrm>
          <a:custGeom>
            <a:avLst/>
            <a:gdLst/>
            <a:ahLst/>
            <a:cxnLst/>
            <a:rect r="r" b="b" t="t" l="l"/>
            <a:pathLst>
              <a:path h="438826" w="438826">
                <a:moveTo>
                  <a:pt x="0" y="0"/>
                </a:moveTo>
                <a:lnTo>
                  <a:pt x="438825" y="0"/>
                </a:lnTo>
                <a:lnTo>
                  <a:pt x="438825"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0" y="1543509"/>
            <a:ext cx="5460199" cy="8765569"/>
          </a:xfrm>
          <a:custGeom>
            <a:avLst/>
            <a:gdLst/>
            <a:ahLst/>
            <a:cxnLst/>
            <a:rect r="r" b="b" t="t" l="l"/>
            <a:pathLst>
              <a:path h="8765569" w="5460199">
                <a:moveTo>
                  <a:pt x="0" y="0"/>
                </a:moveTo>
                <a:lnTo>
                  <a:pt x="5460199" y="0"/>
                </a:lnTo>
                <a:lnTo>
                  <a:pt x="5460199" y="8765569"/>
                </a:lnTo>
                <a:lnTo>
                  <a:pt x="0" y="8765569"/>
                </a:lnTo>
                <a:lnTo>
                  <a:pt x="0" y="0"/>
                </a:lnTo>
                <a:close/>
              </a:path>
            </a:pathLst>
          </a:custGeom>
          <a:blipFill>
            <a:blip r:embed="rId9"/>
            <a:stretch>
              <a:fillRect l="-174" t="0" r="-6782" b="0"/>
            </a:stretch>
          </a:blipFill>
        </p:spPr>
      </p:sp>
      <p:sp>
        <p:nvSpPr>
          <p:cNvPr name="TextBox 18" id="18"/>
          <p:cNvSpPr txBox="true"/>
          <p:nvPr/>
        </p:nvSpPr>
        <p:spPr>
          <a:xfrm rot="0">
            <a:off x="1294403" y="322815"/>
            <a:ext cx="13864107" cy="987074"/>
          </a:xfrm>
          <a:prstGeom prst="rect">
            <a:avLst/>
          </a:prstGeom>
        </p:spPr>
        <p:txBody>
          <a:bodyPr anchor="t" rtlCol="false" tIns="0" lIns="0" bIns="0" rIns="0">
            <a:spAutoFit/>
          </a:bodyPr>
          <a:lstStyle/>
          <a:p>
            <a:pPr algn="l">
              <a:lnSpc>
                <a:spcPts val="7427"/>
              </a:lnSpc>
            </a:pPr>
            <a:r>
              <a:rPr lang="en-US" sz="7353">
                <a:solidFill>
                  <a:srgbClr val="FFFFFF"/>
                </a:solidFill>
                <a:latin typeface="Anton"/>
                <a:ea typeface="Anton"/>
                <a:cs typeface="Anton"/>
                <a:sym typeface="Anton"/>
              </a:rPr>
              <a:t>KEY CONCEPTS OF IMPLEMENTATION</a:t>
            </a:r>
          </a:p>
        </p:txBody>
      </p:sp>
      <p:sp>
        <p:nvSpPr>
          <p:cNvPr name="TextBox 19" id="19"/>
          <p:cNvSpPr txBox="true"/>
          <p:nvPr/>
        </p:nvSpPr>
        <p:spPr>
          <a:xfrm rot="0">
            <a:off x="5721945" y="2036311"/>
            <a:ext cx="10967642" cy="8254017"/>
          </a:xfrm>
          <a:prstGeom prst="rect">
            <a:avLst/>
          </a:prstGeom>
        </p:spPr>
        <p:txBody>
          <a:bodyPr anchor="t" rtlCol="false" tIns="0" lIns="0" bIns="0" rIns="0">
            <a:spAutoFit/>
          </a:bodyPr>
          <a:lstStyle/>
          <a:p>
            <a:pPr algn="just" marL="564220" indent="-282110" lvl="1">
              <a:lnSpc>
                <a:spcPts val="5043"/>
              </a:lnSpc>
              <a:buAutoNum type="arabicPeriod" startAt="1"/>
            </a:pPr>
            <a:r>
              <a:rPr lang="en-US" b="true" sz="2613" i="true">
                <a:solidFill>
                  <a:srgbClr val="000000"/>
                </a:solidFill>
                <a:latin typeface="Poppins Bold Italics"/>
                <a:ea typeface="Poppins Bold Italics"/>
                <a:cs typeface="Poppins Bold Italics"/>
                <a:sym typeface="Poppins Bold Italics"/>
              </a:rPr>
              <a:t> </a:t>
            </a:r>
            <a:r>
              <a:rPr lang="en-US" b="true" sz="2613" i="true">
                <a:solidFill>
                  <a:srgbClr val="000000"/>
                </a:solidFill>
                <a:latin typeface="Poppins Bold Italics"/>
                <a:ea typeface="Poppins Bold Italics"/>
                <a:cs typeface="Poppins Bold Italics"/>
                <a:sym typeface="Poppins Bold Italics"/>
              </a:rPr>
              <a:t>Dataset Loading</a:t>
            </a:r>
            <a:r>
              <a:rPr lang="en-US" sz="2613">
                <a:solidFill>
                  <a:srgbClr val="000000"/>
                </a:solidFill>
                <a:latin typeface="Poppins"/>
                <a:ea typeface="Poppins"/>
                <a:cs typeface="Poppins"/>
                <a:sym typeface="Poppins"/>
              </a:rPr>
              <a:t> – Importing the dataset into the system so it can be used for analysis and model building.</a:t>
            </a:r>
          </a:p>
          <a:p>
            <a:pPr algn="just" marL="564220" indent="-282110" lvl="1">
              <a:lnSpc>
                <a:spcPts val="5043"/>
              </a:lnSpc>
              <a:buAutoNum type="arabicPeriod" startAt="1"/>
            </a:pPr>
            <a:r>
              <a:rPr lang="en-US" b="true" sz="2613" i="true">
                <a:solidFill>
                  <a:srgbClr val="000000"/>
                </a:solidFill>
                <a:latin typeface="Poppins Bold Italics"/>
                <a:ea typeface="Poppins Bold Italics"/>
                <a:cs typeface="Poppins Bold Italics"/>
                <a:sym typeface="Poppins Bold Italics"/>
              </a:rPr>
              <a:t> Dataset Cleaning</a:t>
            </a:r>
            <a:r>
              <a:rPr lang="en-US" sz="2613">
                <a:solidFill>
                  <a:srgbClr val="000000"/>
                </a:solidFill>
                <a:latin typeface="Poppins"/>
                <a:ea typeface="Poppins"/>
                <a:cs typeface="Poppins"/>
                <a:sym typeface="Poppins"/>
              </a:rPr>
              <a:t> – Handling missing values, duplicates, and errors to ensure data quality.</a:t>
            </a:r>
          </a:p>
          <a:p>
            <a:pPr algn="just" marL="564220" indent="-282110" lvl="1">
              <a:lnSpc>
                <a:spcPts val="5043"/>
              </a:lnSpc>
              <a:buAutoNum type="arabicPeriod" startAt="1"/>
            </a:pPr>
            <a:r>
              <a:rPr lang="en-US" b="true" sz="2613" i="true">
                <a:solidFill>
                  <a:srgbClr val="000000"/>
                </a:solidFill>
                <a:latin typeface="Poppins Bold Italics"/>
                <a:ea typeface="Poppins Bold Italics"/>
                <a:cs typeface="Poppins Bold Italics"/>
                <a:sym typeface="Poppins Bold Italics"/>
              </a:rPr>
              <a:t> Data Visualization</a:t>
            </a:r>
            <a:r>
              <a:rPr lang="en-US" sz="2613">
                <a:solidFill>
                  <a:srgbClr val="000000"/>
                </a:solidFill>
                <a:latin typeface="Poppins"/>
                <a:ea typeface="Poppins"/>
                <a:cs typeface="Poppins"/>
                <a:sym typeface="Poppins"/>
              </a:rPr>
              <a:t> – Using charts and plots to understand data patterns, trends, and relationships.</a:t>
            </a:r>
          </a:p>
          <a:p>
            <a:pPr algn="just" marL="564220" indent="-282110" lvl="1">
              <a:lnSpc>
                <a:spcPts val="5043"/>
              </a:lnSpc>
              <a:buAutoNum type="arabicPeriod" startAt="1"/>
            </a:pPr>
            <a:r>
              <a:rPr lang="en-US" b="true" sz="2613" i="true">
                <a:solidFill>
                  <a:srgbClr val="000000"/>
                </a:solidFill>
                <a:latin typeface="Poppins Bold Italics"/>
                <a:ea typeface="Poppins Bold Italics"/>
                <a:cs typeface="Poppins Bold Italics"/>
                <a:sym typeface="Poppins Bold Italics"/>
              </a:rPr>
              <a:t> Dataset Splitting</a:t>
            </a:r>
            <a:r>
              <a:rPr lang="en-US" sz="2613">
                <a:solidFill>
                  <a:srgbClr val="000000"/>
                </a:solidFill>
                <a:latin typeface="Poppins"/>
                <a:ea typeface="Poppins"/>
                <a:cs typeface="Poppins"/>
                <a:sym typeface="Poppins"/>
              </a:rPr>
              <a:t> – Dividing data into training and testing sets for proper evaluation of the model.</a:t>
            </a:r>
          </a:p>
          <a:p>
            <a:pPr algn="just" marL="564220" indent="-282110" lvl="1">
              <a:lnSpc>
                <a:spcPts val="5043"/>
              </a:lnSpc>
              <a:buAutoNum type="arabicPeriod" startAt="1"/>
            </a:pPr>
            <a:r>
              <a:rPr lang="en-US" b="true" sz="2613" i="true">
                <a:solidFill>
                  <a:srgbClr val="000000"/>
                </a:solidFill>
                <a:latin typeface="Poppins Bold Italics"/>
                <a:ea typeface="Poppins Bold Italics"/>
                <a:cs typeface="Poppins Bold Italics"/>
                <a:sym typeface="Poppins Bold Italics"/>
              </a:rPr>
              <a:t> Model Training and Testing</a:t>
            </a:r>
            <a:r>
              <a:rPr lang="en-US" sz="2613">
                <a:solidFill>
                  <a:srgbClr val="000000"/>
                </a:solidFill>
                <a:latin typeface="Poppins"/>
                <a:ea typeface="Poppins"/>
                <a:cs typeface="Poppins"/>
                <a:sym typeface="Poppins"/>
              </a:rPr>
              <a:t> – Building the machine learning model on training data and validating its performance on test data.</a:t>
            </a:r>
          </a:p>
          <a:p>
            <a:pPr algn="just" marL="564220" indent="-282110" lvl="1">
              <a:lnSpc>
                <a:spcPts val="5043"/>
              </a:lnSpc>
              <a:buAutoNum type="arabicPeriod" startAt="1"/>
            </a:pPr>
            <a:r>
              <a:rPr lang="en-US" b="true" sz="2613" i="true">
                <a:solidFill>
                  <a:srgbClr val="000000"/>
                </a:solidFill>
                <a:latin typeface="Poppins Bold Italics"/>
                <a:ea typeface="Poppins Bold Italics"/>
                <a:cs typeface="Poppins Bold Italics"/>
                <a:sym typeface="Poppins Bold Italics"/>
              </a:rPr>
              <a:t> Prediction Module</a:t>
            </a:r>
            <a:r>
              <a:rPr lang="en-US" sz="2613">
                <a:solidFill>
                  <a:srgbClr val="000000"/>
                </a:solidFill>
                <a:latin typeface="Poppins"/>
                <a:ea typeface="Poppins"/>
                <a:cs typeface="Poppins"/>
                <a:sym typeface="Poppins"/>
              </a:rPr>
              <a:t> – Making predictions on new or unseen data.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45175" y="22212"/>
            <a:ext cx="19533175" cy="1761365"/>
            <a:chOff x="0" y="0"/>
            <a:chExt cx="4655788" cy="419826"/>
          </a:xfrm>
        </p:grpSpPr>
        <p:sp>
          <p:nvSpPr>
            <p:cNvPr name="Freeform 3" id="3"/>
            <p:cNvSpPr/>
            <p:nvPr/>
          </p:nvSpPr>
          <p:spPr>
            <a:xfrm flipH="false" flipV="false" rot="0">
              <a:off x="0" y="0"/>
              <a:ext cx="4655788" cy="419826"/>
            </a:xfrm>
            <a:custGeom>
              <a:avLst/>
              <a:gdLst/>
              <a:ahLst/>
              <a:cxnLst/>
              <a:rect r="r" b="b" t="t" l="l"/>
              <a:pathLst>
                <a:path h="419826" w="4655788">
                  <a:moveTo>
                    <a:pt x="0" y="0"/>
                  </a:moveTo>
                  <a:lnTo>
                    <a:pt x="4655788" y="0"/>
                  </a:lnTo>
                  <a:lnTo>
                    <a:pt x="4655788" y="419826"/>
                  </a:lnTo>
                  <a:lnTo>
                    <a:pt x="0" y="419826"/>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57150"/>
              <a:ext cx="4655788" cy="47697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2643349" y="4526828"/>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grpSp>
        <p:nvGrpSpPr>
          <p:cNvPr name="Group 7" id="7"/>
          <p:cNvGrpSpPr/>
          <p:nvPr/>
        </p:nvGrpSpPr>
        <p:grpSpPr>
          <a:xfrm rot="0">
            <a:off x="-14265" y="138954"/>
            <a:ext cx="1042965" cy="104296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379765" y="417977"/>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095813" y="4235811"/>
            <a:ext cx="2851198" cy="2851198"/>
          </a:xfrm>
          <a:custGeom>
            <a:avLst/>
            <a:gdLst/>
            <a:ahLst/>
            <a:cxnLst/>
            <a:rect r="r" b="b" t="t" l="l"/>
            <a:pathLst>
              <a:path h="2851198" w="2851198">
                <a:moveTo>
                  <a:pt x="0" y="0"/>
                </a:moveTo>
                <a:lnTo>
                  <a:pt x="2851199" y="0"/>
                </a:lnTo>
                <a:lnTo>
                  <a:pt x="2851199" y="2851199"/>
                </a:lnTo>
                <a:lnTo>
                  <a:pt x="0" y="28511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2952118" y="6201782"/>
            <a:ext cx="2976984" cy="1413891"/>
          </a:xfrm>
          <a:prstGeom prst="rect">
            <a:avLst/>
          </a:prstGeom>
        </p:spPr>
        <p:txBody>
          <a:bodyPr anchor="t" rtlCol="false" tIns="0" lIns="0" bIns="0" rIns="0">
            <a:spAutoFit/>
          </a:bodyPr>
          <a:lstStyle/>
          <a:p>
            <a:pPr algn="ctr">
              <a:lnSpc>
                <a:spcPts val="5832"/>
              </a:lnSpc>
            </a:pPr>
            <a:r>
              <a:rPr lang="en-US" sz="2700" b="true">
                <a:solidFill>
                  <a:srgbClr val="000000"/>
                </a:solidFill>
                <a:latin typeface="Poppins Bold"/>
                <a:ea typeface="Poppins Bold"/>
                <a:cs typeface="Poppins Bold"/>
                <a:sym typeface="Poppins Bold"/>
              </a:rPr>
              <a:t>Dataset Size: </a:t>
            </a:r>
          </a:p>
          <a:p>
            <a:pPr algn="ctr">
              <a:lnSpc>
                <a:spcPts val="5832"/>
              </a:lnSpc>
            </a:pPr>
            <a:r>
              <a:rPr lang="en-US" sz="2700">
                <a:solidFill>
                  <a:srgbClr val="000000"/>
                </a:solidFill>
                <a:latin typeface="Poppins"/>
                <a:ea typeface="Poppins"/>
                <a:cs typeface="Poppins"/>
                <a:sym typeface="Poppins"/>
              </a:rPr>
              <a:t>545 Rows.</a:t>
            </a:r>
          </a:p>
        </p:txBody>
      </p:sp>
      <p:sp>
        <p:nvSpPr>
          <p:cNvPr name="Freeform 13" id="13"/>
          <p:cNvSpPr/>
          <p:nvPr/>
        </p:nvSpPr>
        <p:spPr>
          <a:xfrm flipH="false" flipV="false" rot="0">
            <a:off x="309613" y="2656061"/>
            <a:ext cx="6727710" cy="1799330"/>
          </a:xfrm>
          <a:custGeom>
            <a:avLst/>
            <a:gdLst/>
            <a:ahLst/>
            <a:cxnLst/>
            <a:rect r="r" b="b" t="t" l="l"/>
            <a:pathLst>
              <a:path h="1799330" w="6727710">
                <a:moveTo>
                  <a:pt x="0" y="0"/>
                </a:moveTo>
                <a:lnTo>
                  <a:pt x="6727709" y="0"/>
                </a:lnTo>
                <a:lnTo>
                  <a:pt x="6727709" y="1799330"/>
                </a:lnTo>
                <a:lnTo>
                  <a:pt x="0" y="1799330"/>
                </a:lnTo>
                <a:lnTo>
                  <a:pt x="0" y="0"/>
                </a:lnTo>
                <a:close/>
              </a:path>
            </a:pathLst>
          </a:custGeom>
          <a:blipFill>
            <a:blip r:embed="rId8"/>
            <a:stretch>
              <a:fillRect l="0" t="-27220" r="0" b="-135870"/>
            </a:stretch>
          </a:blipFill>
          <a:ln w="38100" cap="sq">
            <a:solidFill>
              <a:srgbClr val="000000"/>
            </a:solidFill>
            <a:prstDash val="solid"/>
            <a:miter/>
          </a:ln>
        </p:spPr>
      </p:sp>
      <p:sp>
        <p:nvSpPr>
          <p:cNvPr name="Freeform 14" id="14"/>
          <p:cNvSpPr/>
          <p:nvPr/>
        </p:nvSpPr>
        <p:spPr>
          <a:xfrm flipH="false" flipV="false" rot="0">
            <a:off x="10554549" y="2727498"/>
            <a:ext cx="6845265" cy="1799330"/>
          </a:xfrm>
          <a:custGeom>
            <a:avLst/>
            <a:gdLst/>
            <a:ahLst/>
            <a:cxnLst/>
            <a:rect r="r" b="b" t="t" l="l"/>
            <a:pathLst>
              <a:path h="1799330" w="6845265">
                <a:moveTo>
                  <a:pt x="0" y="0"/>
                </a:moveTo>
                <a:lnTo>
                  <a:pt x="6845265" y="0"/>
                </a:lnTo>
                <a:lnTo>
                  <a:pt x="6845265" y="1799330"/>
                </a:lnTo>
                <a:lnTo>
                  <a:pt x="0" y="1799330"/>
                </a:lnTo>
                <a:lnTo>
                  <a:pt x="0" y="0"/>
                </a:lnTo>
                <a:close/>
              </a:path>
            </a:pathLst>
          </a:custGeom>
          <a:blipFill>
            <a:blip r:embed="rId8"/>
            <a:stretch>
              <a:fillRect l="0" t="-28569" r="0" b="-139117"/>
            </a:stretch>
          </a:blipFill>
          <a:ln w="38100" cap="sq">
            <a:solidFill>
              <a:srgbClr val="000000"/>
            </a:solidFill>
            <a:prstDash val="solid"/>
            <a:miter/>
          </a:ln>
        </p:spPr>
      </p:sp>
      <p:sp>
        <p:nvSpPr>
          <p:cNvPr name="AutoShape 15" id="15"/>
          <p:cNvSpPr/>
          <p:nvPr/>
        </p:nvSpPr>
        <p:spPr>
          <a:xfrm flipV="true">
            <a:off x="13034468" y="4598266"/>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16" id="16"/>
          <p:cNvSpPr/>
          <p:nvPr/>
        </p:nvSpPr>
        <p:spPr>
          <a:xfrm flipH="false" flipV="false" rot="0">
            <a:off x="2470541" y="6132686"/>
            <a:ext cx="3659114" cy="1799330"/>
          </a:xfrm>
          <a:custGeom>
            <a:avLst/>
            <a:gdLst/>
            <a:ahLst/>
            <a:cxnLst/>
            <a:rect r="r" b="b" t="t" l="l"/>
            <a:pathLst>
              <a:path h="1799330" w="3659114">
                <a:moveTo>
                  <a:pt x="0" y="0"/>
                </a:moveTo>
                <a:lnTo>
                  <a:pt x="3659114" y="0"/>
                </a:lnTo>
                <a:lnTo>
                  <a:pt x="3659114" y="1799330"/>
                </a:lnTo>
                <a:lnTo>
                  <a:pt x="0" y="1799330"/>
                </a:lnTo>
                <a:lnTo>
                  <a:pt x="0" y="0"/>
                </a:lnTo>
                <a:close/>
              </a:path>
            </a:pathLst>
          </a:custGeom>
          <a:blipFill>
            <a:blip r:embed="rId8"/>
            <a:stretch>
              <a:fillRect l="-29935" t="-20369" r="-37615" b="-119381"/>
            </a:stretch>
          </a:blipFill>
          <a:ln w="38100" cap="sq">
            <a:solidFill>
              <a:srgbClr val="000000"/>
            </a:solidFill>
            <a:prstDash val="solid"/>
            <a:miter/>
          </a:ln>
        </p:spPr>
      </p:sp>
      <p:sp>
        <p:nvSpPr>
          <p:cNvPr name="AutoShape 17" id="17"/>
          <p:cNvSpPr/>
          <p:nvPr/>
        </p:nvSpPr>
        <p:spPr>
          <a:xfrm flipV="true">
            <a:off x="3373460" y="8003453"/>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18" id="18"/>
          <p:cNvSpPr/>
          <p:nvPr/>
        </p:nvSpPr>
        <p:spPr>
          <a:xfrm flipH="false" flipV="false" rot="0">
            <a:off x="10432787" y="6184838"/>
            <a:ext cx="7478977" cy="3525742"/>
          </a:xfrm>
          <a:custGeom>
            <a:avLst/>
            <a:gdLst/>
            <a:ahLst/>
            <a:cxnLst/>
            <a:rect r="r" b="b" t="t" l="l"/>
            <a:pathLst>
              <a:path h="3525742" w="7478977">
                <a:moveTo>
                  <a:pt x="0" y="0"/>
                </a:moveTo>
                <a:lnTo>
                  <a:pt x="7478976" y="0"/>
                </a:lnTo>
                <a:lnTo>
                  <a:pt x="7478976" y="3525742"/>
                </a:lnTo>
                <a:lnTo>
                  <a:pt x="0" y="3525742"/>
                </a:lnTo>
                <a:lnTo>
                  <a:pt x="0" y="0"/>
                </a:lnTo>
                <a:close/>
              </a:path>
            </a:pathLst>
          </a:custGeom>
          <a:blipFill>
            <a:blip r:embed="rId9"/>
            <a:stretch>
              <a:fillRect l="0" t="-1430" r="0" b="-23768"/>
            </a:stretch>
          </a:blipFill>
        </p:spPr>
      </p:sp>
      <p:sp>
        <p:nvSpPr>
          <p:cNvPr name="TextBox 19" id="19"/>
          <p:cNvSpPr txBox="true"/>
          <p:nvPr/>
        </p:nvSpPr>
        <p:spPr>
          <a:xfrm rot="0">
            <a:off x="4300098" y="191066"/>
            <a:ext cx="9666363" cy="1434688"/>
          </a:xfrm>
          <a:prstGeom prst="rect">
            <a:avLst/>
          </a:prstGeom>
        </p:spPr>
        <p:txBody>
          <a:bodyPr anchor="t" rtlCol="false" tIns="0" lIns="0" bIns="0" rIns="0">
            <a:spAutoFit/>
          </a:bodyPr>
          <a:lstStyle/>
          <a:p>
            <a:pPr algn="ctr">
              <a:lnSpc>
                <a:spcPts val="11747"/>
              </a:lnSpc>
              <a:spcBef>
                <a:spcPct val="0"/>
              </a:spcBef>
            </a:pPr>
            <a:r>
              <a:rPr lang="en-US" sz="8391">
                <a:solidFill>
                  <a:srgbClr val="FFFFFF"/>
                </a:solidFill>
                <a:latin typeface="Anton"/>
                <a:ea typeface="Anton"/>
                <a:cs typeface="Anton"/>
                <a:sym typeface="Anton"/>
              </a:rPr>
              <a:t>DATASET DETAILS</a:t>
            </a:r>
          </a:p>
        </p:txBody>
      </p:sp>
      <p:sp>
        <p:nvSpPr>
          <p:cNvPr name="TextBox 20" id="20"/>
          <p:cNvSpPr txBox="true"/>
          <p:nvPr/>
        </p:nvSpPr>
        <p:spPr>
          <a:xfrm rot="0">
            <a:off x="620461" y="2799441"/>
            <a:ext cx="6180078" cy="1436371"/>
          </a:xfrm>
          <a:prstGeom prst="rect">
            <a:avLst/>
          </a:prstGeom>
        </p:spPr>
        <p:txBody>
          <a:bodyPr anchor="t" rtlCol="false" tIns="0" lIns="0" bIns="0" rIns="0">
            <a:spAutoFit/>
          </a:bodyPr>
          <a:lstStyle/>
          <a:p>
            <a:pPr algn="ctr">
              <a:lnSpc>
                <a:spcPts val="3779"/>
              </a:lnSpc>
              <a:spcBef>
                <a:spcPct val="0"/>
              </a:spcBef>
            </a:pPr>
            <a:r>
              <a:rPr lang="en-US" b="true" sz="2699">
                <a:solidFill>
                  <a:srgbClr val="000000"/>
                </a:solidFill>
                <a:latin typeface="Poppins Bold"/>
                <a:ea typeface="Poppins Bold"/>
                <a:cs typeface="Poppins Bold"/>
                <a:sym typeface="Poppins Bold"/>
              </a:rPr>
              <a:t>Dataset Soure:</a:t>
            </a:r>
            <a:r>
              <a:rPr lang="en-US" sz="2699">
                <a:solidFill>
                  <a:srgbClr val="000000"/>
                </a:solidFill>
                <a:latin typeface="Poppins"/>
                <a:ea typeface="Poppins"/>
                <a:cs typeface="Poppins"/>
                <a:sym typeface="Poppins"/>
              </a:rPr>
              <a:t> https://www.kaggle.com/datasets/yasserh/housing-prices-dataset</a:t>
            </a:r>
          </a:p>
        </p:txBody>
      </p:sp>
      <p:sp>
        <p:nvSpPr>
          <p:cNvPr name="TextBox 21" id="21"/>
          <p:cNvSpPr txBox="true"/>
          <p:nvPr/>
        </p:nvSpPr>
        <p:spPr>
          <a:xfrm rot="0">
            <a:off x="10731470" y="2852333"/>
            <a:ext cx="6469982" cy="1436370"/>
          </a:xfrm>
          <a:prstGeom prst="rect">
            <a:avLst/>
          </a:prstGeom>
        </p:spPr>
        <p:txBody>
          <a:bodyPr anchor="t" rtlCol="false" tIns="0" lIns="0" bIns="0" rIns="0">
            <a:spAutoFit/>
          </a:bodyPr>
          <a:lstStyle/>
          <a:p>
            <a:pPr algn="ctr">
              <a:lnSpc>
                <a:spcPts val="3779"/>
              </a:lnSpc>
              <a:spcBef>
                <a:spcPct val="0"/>
              </a:spcBef>
            </a:pPr>
            <a:r>
              <a:rPr lang="en-US" b="true" sz="2700">
                <a:solidFill>
                  <a:srgbClr val="000000"/>
                </a:solidFill>
                <a:latin typeface="Poppins Bold"/>
                <a:ea typeface="Poppins Bold"/>
                <a:cs typeface="Poppins Bold"/>
                <a:sym typeface="Poppins Bold"/>
              </a:rPr>
              <a:t>Dataset Attributes: </a:t>
            </a:r>
          </a:p>
          <a:p>
            <a:pPr algn="ctr">
              <a:lnSpc>
                <a:spcPts val="3779"/>
              </a:lnSpc>
              <a:spcBef>
                <a:spcPct val="0"/>
              </a:spcBef>
            </a:pPr>
            <a:r>
              <a:rPr lang="en-US" sz="2700">
                <a:solidFill>
                  <a:srgbClr val="000000"/>
                </a:solidFill>
                <a:latin typeface="Poppins"/>
                <a:ea typeface="Poppins"/>
                <a:cs typeface="Poppins"/>
                <a:sym typeface="Poppins"/>
              </a:rPr>
              <a:t>area, floors, bedrooms, bathrooms, total rooms, parking, price</a:t>
            </a:r>
          </a:p>
        </p:txBody>
      </p:sp>
      <p:sp>
        <p:nvSpPr>
          <p:cNvPr name="Freeform 22" id="22"/>
          <p:cNvSpPr/>
          <p:nvPr/>
        </p:nvSpPr>
        <p:spPr>
          <a:xfrm flipH="false" flipV="false" rot="0">
            <a:off x="10432787" y="5661410"/>
            <a:ext cx="7602802" cy="4288402"/>
          </a:xfrm>
          <a:custGeom>
            <a:avLst/>
            <a:gdLst/>
            <a:ahLst/>
            <a:cxnLst/>
            <a:rect r="r" b="b" t="t" l="l"/>
            <a:pathLst>
              <a:path h="4288402" w="7602802">
                <a:moveTo>
                  <a:pt x="0" y="0"/>
                </a:moveTo>
                <a:lnTo>
                  <a:pt x="7602801" y="0"/>
                </a:lnTo>
                <a:lnTo>
                  <a:pt x="7602801" y="4288402"/>
                </a:lnTo>
                <a:lnTo>
                  <a:pt x="0" y="4288402"/>
                </a:lnTo>
                <a:lnTo>
                  <a:pt x="0" y="0"/>
                </a:lnTo>
                <a:close/>
              </a:path>
            </a:pathLst>
          </a:custGeom>
          <a:blipFill>
            <a:blip r:embed="rId8"/>
            <a:stretch>
              <a:fillRect l="0" t="-5270" r="0" b="-19475"/>
            </a:stretch>
          </a:blipFill>
          <a:ln w="38100" cap="sq">
            <a:solidFill>
              <a:srgbClr val="000000"/>
            </a:solidFill>
            <a:prstDash val="solid"/>
            <a:miter/>
          </a:ln>
        </p:spPr>
      </p:sp>
      <p:sp>
        <p:nvSpPr>
          <p:cNvPr name="TextBox 23" id="23"/>
          <p:cNvSpPr txBox="true"/>
          <p:nvPr/>
        </p:nvSpPr>
        <p:spPr>
          <a:xfrm rot="0">
            <a:off x="11259484" y="5622781"/>
            <a:ext cx="5865178" cy="509905"/>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Poppins Bold"/>
                <a:ea typeface="Poppins Bold"/>
                <a:cs typeface="Poppins Bold"/>
                <a:sym typeface="Poppins Bold"/>
              </a:rPr>
              <a:t>Dataset....</a:t>
            </a:r>
          </a:p>
        </p:txBody>
      </p:sp>
      <p:sp>
        <p:nvSpPr>
          <p:cNvPr name="AutoShape 24" id="24"/>
          <p:cNvSpPr/>
          <p:nvPr/>
        </p:nvSpPr>
        <p:spPr>
          <a:xfrm>
            <a:off x="13167037" y="10021250"/>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524454" y="507218"/>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47347" y="1732407"/>
            <a:ext cx="10256137" cy="1521845"/>
            <a:chOff x="0" y="0"/>
            <a:chExt cx="2444579" cy="362736"/>
          </a:xfrm>
        </p:grpSpPr>
        <p:sp>
          <p:nvSpPr>
            <p:cNvPr name="Freeform 4" id="4"/>
            <p:cNvSpPr/>
            <p:nvPr/>
          </p:nvSpPr>
          <p:spPr>
            <a:xfrm flipH="false" flipV="false" rot="0">
              <a:off x="0" y="0"/>
              <a:ext cx="2444579" cy="362736"/>
            </a:xfrm>
            <a:custGeom>
              <a:avLst/>
              <a:gdLst/>
              <a:ahLst/>
              <a:cxnLst/>
              <a:rect r="r" b="b" t="t" l="l"/>
              <a:pathLst>
                <a:path h="362736" w="2444579">
                  <a:moveTo>
                    <a:pt x="0" y="0"/>
                  </a:moveTo>
                  <a:lnTo>
                    <a:pt x="2444579" y="0"/>
                  </a:lnTo>
                  <a:lnTo>
                    <a:pt x="2444579" y="362736"/>
                  </a:lnTo>
                  <a:lnTo>
                    <a:pt x="0" y="362736"/>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57150"/>
              <a:ext cx="2444579" cy="41988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0151" y="247862"/>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424671" y="400262"/>
            <a:ext cx="11961395" cy="1122503"/>
          </a:xfrm>
          <a:prstGeom prst="rect">
            <a:avLst/>
          </a:prstGeom>
        </p:spPr>
        <p:txBody>
          <a:bodyPr anchor="t" rtlCol="false" tIns="0" lIns="0" bIns="0" rIns="0">
            <a:spAutoFit/>
          </a:bodyPr>
          <a:lstStyle/>
          <a:p>
            <a:pPr algn="l">
              <a:lnSpc>
                <a:spcPts val="8461"/>
              </a:lnSpc>
            </a:pPr>
            <a:r>
              <a:rPr lang="en-US" sz="8377">
                <a:solidFill>
                  <a:srgbClr val="3428BA"/>
                </a:solidFill>
                <a:latin typeface="Anton"/>
                <a:ea typeface="Anton"/>
                <a:cs typeface="Anton"/>
                <a:sym typeface="Anton"/>
              </a:rPr>
              <a:t>IMPLEMENTATION DETAILS</a:t>
            </a:r>
          </a:p>
        </p:txBody>
      </p:sp>
      <p:sp>
        <p:nvSpPr>
          <p:cNvPr name="TextBox 8" id="8"/>
          <p:cNvSpPr txBox="true"/>
          <p:nvPr/>
        </p:nvSpPr>
        <p:spPr>
          <a:xfrm rot="0">
            <a:off x="802329" y="2267787"/>
            <a:ext cx="11930154" cy="777016"/>
          </a:xfrm>
          <a:prstGeom prst="rect">
            <a:avLst/>
          </a:prstGeom>
        </p:spPr>
        <p:txBody>
          <a:bodyPr anchor="t" rtlCol="false" tIns="0" lIns="0" bIns="0" rIns="0">
            <a:spAutoFit/>
          </a:bodyPr>
          <a:lstStyle/>
          <a:p>
            <a:pPr algn="l">
              <a:lnSpc>
                <a:spcPts val="5811"/>
              </a:lnSpc>
            </a:pPr>
            <a:r>
              <a:rPr lang="en-US" sz="5753">
                <a:solidFill>
                  <a:srgbClr val="FFFFFF"/>
                </a:solidFill>
                <a:latin typeface="Anton"/>
                <a:ea typeface="Anton"/>
                <a:cs typeface="Anton"/>
                <a:sym typeface="Anton"/>
              </a:rPr>
              <a:t>STEP-1 DATASET LOADING....</a:t>
            </a:r>
          </a:p>
        </p:txBody>
      </p:sp>
      <p:sp>
        <p:nvSpPr>
          <p:cNvPr name="TextBox 9" id="9"/>
          <p:cNvSpPr txBox="true"/>
          <p:nvPr/>
        </p:nvSpPr>
        <p:spPr>
          <a:xfrm rot="0">
            <a:off x="1551436" y="3802879"/>
            <a:ext cx="15707864" cy="5962654"/>
          </a:xfrm>
          <a:prstGeom prst="rect">
            <a:avLst/>
          </a:prstGeom>
        </p:spPr>
        <p:txBody>
          <a:bodyPr anchor="t" rtlCol="false" tIns="0" lIns="0" bIns="0" rIns="0">
            <a:spAutoFit/>
          </a:bodyPr>
          <a:lstStyle/>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The first step in any data science or machine learning project is loading the dataset. In this project, the dataset consists of house-related features such as area, number of floors, bedrooms, bathrooms, total rooms, parking availability, and the target variable price.</a:t>
            </a:r>
          </a:p>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 The dataset is represented in the form of a NumPy array and then converted into a Pandas DataFrame for easier handling and analysis.</a:t>
            </a:r>
          </a:p>
          <a:p>
            <a:pPr algn="l" marL="582920" indent="-291460" lvl="1">
              <a:lnSpc>
                <a:spcPts val="5264"/>
              </a:lnSpc>
              <a:buFont typeface="Arial"/>
              <a:buChar char="•"/>
            </a:pPr>
            <a:r>
              <a:rPr lang="en-US" sz="2699" i="true">
                <a:solidFill>
                  <a:srgbClr val="000000"/>
                </a:solidFill>
                <a:latin typeface="Poppins Italics"/>
                <a:ea typeface="Poppins Italics"/>
                <a:cs typeface="Poppins Italics"/>
                <a:sym typeface="Poppins Italics"/>
              </a:rPr>
              <a:t>Once loaded, the dataset can be inspected to understand the type of features, the range of values, and to ensure it is suitable for further processing like cleaning, visualization, and splitting for model training and testing.</a:t>
            </a:r>
          </a:p>
        </p:txBody>
      </p:sp>
      <p:sp>
        <p:nvSpPr>
          <p:cNvPr name="Freeform 10" id="10"/>
          <p:cNvSpPr/>
          <p:nvPr/>
        </p:nvSpPr>
        <p:spPr>
          <a:xfrm flipH="false" flipV="false" rot="0">
            <a:off x="1415007" y="3818946"/>
            <a:ext cx="15980721" cy="6149596"/>
          </a:xfrm>
          <a:custGeom>
            <a:avLst/>
            <a:gdLst/>
            <a:ahLst/>
            <a:cxnLst/>
            <a:rect r="r" b="b" t="t" l="l"/>
            <a:pathLst>
              <a:path h="6149596" w="15980721">
                <a:moveTo>
                  <a:pt x="0" y="0"/>
                </a:moveTo>
                <a:lnTo>
                  <a:pt x="15980722" y="0"/>
                </a:lnTo>
                <a:lnTo>
                  <a:pt x="15980722" y="6149596"/>
                </a:lnTo>
                <a:lnTo>
                  <a:pt x="0" y="6149596"/>
                </a:lnTo>
                <a:lnTo>
                  <a:pt x="0" y="0"/>
                </a:lnTo>
                <a:close/>
              </a:path>
            </a:pathLst>
          </a:custGeom>
          <a:blipFill>
            <a:blip r:embed="rId6"/>
            <a:stretch>
              <a:fillRect l="-1336" t="-56756" r="0" b="-28537"/>
            </a:stretch>
          </a:blipFill>
          <a:ln w="9525" cap="sq">
            <a:solidFill>
              <a:srgbClr val="000000"/>
            </a:solid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DAGzAo8yHzU</dc:identifier>
  <dcterms:modified xsi:type="dcterms:W3CDTF">2011-08-01T06:04:30Z</dcterms:modified>
  <cp:revision>1</cp:revision>
  <dc:title>DATA SCIENCE</dc:title>
</cp:coreProperties>
</file>